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334" r:id="rId2"/>
    <p:sldId id="325" r:id="rId3"/>
    <p:sldId id="326" r:id="rId4"/>
    <p:sldId id="295" r:id="rId5"/>
    <p:sldId id="342" r:id="rId6"/>
    <p:sldId id="347" r:id="rId7"/>
    <p:sldId id="345" r:id="rId8"/>
    <p:sldId id="321" r:id="rId9"/>
    <p:sldId id="331" r:id="rId10"/>
    <p:sldId id="286"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2" userDrawn="1">
          <p15:clr>
            <a:srgbClr val="A4A3A4"/>
          </p15:clr>
        </p15:guide>
        <p15:guide id="2" pos="2103" userDrawn="1">
          <p15:clr>
            <a:srgbClr val="A4A3A4"/>
          </p15:clr>
        </p15:guide>
        <p15:guide id="3" orient="horz" pos="3110" userDrawn="1">
          <p15:clr>
            <a:srgbClr val="A4A3A4"/>
          </p15:clr>
        </p15:guide>
        <p15:guide id="4" pos="2101" userDrawn="1">
          <p15:clr>
            <a:srgbClr val="A4A3A4"/>
          </p15:clr>
        </p15:guide>
        <p15:guide id="5" orient="horz" pos="3108">
          <p15:clr>
            <a:srgbClr val="A4A3A4"/>
          </p15:clr>
        </p15:guide>
        <p15:guide id="6" pos="2124">
          <p15:clr>
            <a:srgbClr val="A4A3A4"/>
          </p15:clr>
        </p15:guide>
        <p15:guide id="7"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DA"/>
    <a:srgbClr val="FF3300"/>
    <a:srgbClr val="FF66CC"/>
    <a:srgbClr val="FCEDDC"/>
    <a:srgbClr val="FEDFDA"/>
    <a:srgbClr val="FBE3DD"/>
    <a:srgbClr val="FFFED2"/>
    <a:srgbClr val="7D3348"/>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132" autoAdjust="0"/>
    <p:restoredTop sz="93878" autoAdjust="0"/>
  </p:normalViewPr>
  <p:slideViewPr>
    <p:cSldViewPr>
      <p:cViewPr varScale="1">
        <p:scale>
          <a:sx n="78" d="100"/>
          <a:sy n="78" d="100"/>
        </p:scale>
        <p:origin x="-4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65" d="100"/>
          <a:sy n="65" d="100"/>
        </p:scale>
        <p:origin x="-3180" y="-102"/>
      </p:cViewPr>
      <p:guideLst>
        <p:guide orient="horz" pos="3112"/>
        <p:guide orient="horz" pos="3110"/>
        <p:guide orient="horz" pos="3108"/>
        <p:guide pos="2103"/>
        <p:guide pos="2101"/>
        <p:guide pos="2124"/>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316"/>
          </a:xfrm>
          <a:prstGeom prst="rect">
            <a:avLst/>
          </a:prstGeom>
        </p:spPr>
        <p:txBody>
          <a:bodyPr vert="horz" lIns="91056" tIns="45528" rIns="91056" bIns="4552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5" y="0"/>
            <a:ext cx="2918830" cy="493316"/>
          </a:xfrm>
          <a:prstGeom prst="rect">
            <a:avLst/>
          </a:prstGeom>
        </p:spPr>
        <p:txBody>
          <a:bodyPr vert="horz" lIns="91056" tIns="45528" rIns="91056" bIns="45528" rtlCol="0"/>
          <a:lstStyle>
            <a:lvl1pPr algn="r">
              <a:defRPr sz="1200"/>
            </a:lvl1pPr>
          </a:lstStyle>
          <a:p>
            <a:fld id="{6AEF5879-42F2-46D1-AB88-05917D7D5B5B}" type="datetimeFigureOut">
              <a:rPr kumimoji="1" lang="ja-JP" altLang="en-US" smtClean="0"/>
              <a:t>2018/2/19</a:t>
            </a:fld>
            <a:endParaRPr kumimoji="1" lang="ja-JP" altLang="en-US"/>
          </a:p>
        </p:txBody>
      </p:sp>
      <p:sp>
        <p:nvSpPr>
          <p:cNvPr id="4" name="フッター プレースホルダー 3"/>
          <p:cNvSpPr>
            <a:spLocks noGrp="1"/>
          </p:cNvSpPr>
          <p:nvPr>
            <p:ph type="ftr" sz="quarter" idx="2"/>
          </p:nvPr>
        </p:nvSpPr>
        <p:spPr>
          <a:xfrm>
            <a:off x="1" y="9371285"/>
            <a:ext cx="2918830" cy="493316"/>
          </a:xfrm>
          <a:prstGeom prst="rect">
            <a:avLst/>
          </a:prstGeom>
        </p:spPr>
        <p:txBody>
          <a:bodyPr vert="horz" lIns="91056" tIns="45528" rIns="91056" bIns="4552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1285"/>
            <a:ext cx="2918830" cy="493316"/>
          </a:xfrm>
          <a:prstGeom prst="rect">
            <a:avLst/>
          </a:prstGeom>
        </p:spPr>
        <p:txBody>
          <a:bodyPr vert="horz" lIns="91056" tIns="45528" rIns="91056" bIns="45528" rtlCol="0" anchor="b"/>
          <a:lstStyle>
            <a:lvl1pPr algn="r">
              <a:defRPr sz="1200"/>
            </a:lvl1pPr>
          </a:lstStyle>
          <a:p>
            <a:fld id="{0A9B75EE-11C3-48FC-A37A-591979A27ECF}" type="slidenum">
              <a:rPr kumimoji="1" lang="ja-JP" altLang="en-US" smtClean="0"/>
              <a:t>‹#›</a:t>
            </a:fld>
            <a:endParaRPr kumimoji="1" lang="ja-JP" altLang="en-US"/>
          </a:p>
        </p:txBody>
      </p:sp>
    </p:spTree>
    <p:extLst>
      <p:ext uri="{BB962C8B-B14F-4D97-AF65-F5344CB8AC3E}">
        <p14:creationId xmlns:p14="http://schemas.microsoft.com/office/powerpoint/2010/main" val="114791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316"/>
          </a:xfrm>
          <a:prstGeom prst="rect">
            <a:avLst/>
          </a:prstGeom>
        </p:spPr>
        <p:txBody>
          <a:bodyPr vert="horz" lIns="91056" tIns="45528" rIns="91056" bIns="4552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1056" tIns="45528" rIns="91056" bIns="45528" rtlCol="0"/>
          <a:lstStyle>
            <a:lvl1pPr algn="r">
              <a:defRPr sz="1200"/>
            </a:lvl1pPr>
          </a:lstStyle>
          <a:p>
            <a:fld id="{F84F4377-8186-4682-949E-301F47E006BF}" type="datetimeFigureOut">
              <a:rPr kumimoji="1" lang="ja-JP" altLang="en-US" smtClean="0"/>
              <a:t>2018/2/19</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056" tIns="45528" rIns="91056" bIns="45528" rtlCol="0" anchor="ctr"/>
          <a:lstStyle/>
          <a:p>
            <a:endParaRPr lang="ja-JP" altLang="en-US"/>
          </a:p>
        </p:txBody>
      </p:sp>
      <p:sp>
        <p:nvSpPr>
          <p:cNvPr id="5" name="ノート プレースホルダー 4"/>
          <p:cNvSpPr>
            <a:spLocks noGrp="1"/>
          </p:cNvSpPr>
          <p:nvPr>
            <p:ph type="body" sz="quarter" idx="3"/>
          </p:nvPr>
        </p:nvSpPr>
        <p:spPr>
          <a:xfrm>
            <a:off x="673577" y="4686501"/>
            <a:ext cx="5388610" cy="4439841"/>
          </a:xfrm>
          <a:prstGeom prst="rect">
            <a:avLst/>
          </a:prstGeom>
        </p:spPr>
        <p:txBody>
          <a:bodyPr vert="horz" lIns="91056" tIns="45528" rIns="91056" bIns="4552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0" cy="493316"/>
          </a:xfrm>
          <a:prstGeom prst="rect">
            <a:avLst/>
          </a:prstGeom>
        </p:spPr>
        <p:txBody>
          <a:bodyPr vert="horz" lIns="91056" tIns="45528" rIns="91056" bIns="4552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5"/>
            <a:ext cx="2918830" cy="493316"/>
          </a:xfrm>
          <a:prstGeom prst="rect">
            <a:avLst/>
          </a:prstGeom>
        </p:spPr>
        <p:txBody>
          <a:bodyPr vert="horz" lIns="91056" tIns="45528" rIns="91056" bIns="45528" rtlCol="0" anchor="b"/>
          <a:lstStyle>
            <a:lvl1pPr algn="r">
              <a:defRPr sz="1200"/>
            </a:lvl1pPr>
          </a:lstStyle>
          <a:p>
            <a:fld id="{C28BF741-FEFA-4FA9-BFFE-2BB4644C5DA7}" type="slidenum">
              <a:rPr kumimoji="1" lang="ja-JP" altLang="en-US" smtClean="0"/>
              <a:t>‹#›</a:t>
            </a:fld>
            <a:endParaRPr kumimoji="1" lang="ja-JP" altLang="en-US"/>
          </a:p>
        </p:txBody>
      </p:sp>
    </p:spTree>
    <p:extLst>
      <p:ext uri="{BB962C8B-B14F-4D97-AF65-F5344CB8AC3E}">
        <p14:creationId xmlns:p14="http://schemas.microsoft.com/office/powerpoint/2010/main" val="2504858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600" dirty="0"/>
              <a:t>Good morning, ladies and gentlemen. My name is </a:t>
            </a:r>
            <a:r>
              <a:rPr lang="en-US" altLang="ja-JP" sz="1600" dirty="0" err="1"/>
              <a:t>Tadaharu</a:t>
            </a:r>
            <a:r>
              <a:rPr lang="en-US" altLang="ja-JP" sz="1600" dirty="0"/>
              <a:t> </a:t>
            </a:r>
            <a:r>
              <a:rPr lang="en-US" altLang="ja-JP" sz="1600" dirty="0" err="1"/>
              <a:t>Tsumoto</a:t>
            </a:r>
            <a:r>
              <a:rPr lang="en-US" altLang="ja-JP" sz="1600" dirty="0"/>
              <a:t>, Director of JSPS Stockholm Office. It is my great pleasure to see this Japan-Denmark Workshop on Biomass Research here in Technical University of Denmark today. As one of the supporters of this symposium, I would like to thank everyone here for joining this workshop today, and to introduce activities of JSPS and JSPS Stockholm Office.</a:t>
            </a:r>
          </a:p>
        </p:txBody>
      </p:sp>
      <p:sp>
        <p:nvSpPr>
          <p:cNvPr id="4" name="スライド番号プレースホルダー 3"/>
          <p:cNvSpPr>
            <a:spLocks noGrp="1"/>
          </p:cNvSpPr>
          <p:nvPr>
            <p:ph type="sldNum" sz="quarter" idx="10"/>
          </p:nvPr>
        </p:nvSpPr>
        <p:spPr/>
        <p:txBody>
          <a:bodyPr/>
          <a:lstStyle/>
          <a:p>
            <a:fld id="{C28BF741-FEFA-4FA9-BFFE-2BB4644C5DA7}" type="slidenum">
              <a:rPr kumimoji="1" lang="ja-JP" altLang="en-US" smtClean="0"/>
              <a:t>1</a:t>
            </a:fld>
            <a:endParaRPr kumimoji="1" lang="ja-JP" altLang="en-US"/>
          </a:p>
        </p:txBody>
      </p:sp>
    </p:spTree>
    <p:extLst>
      <p:ext uri="{BB962C8B-B14F-4D97-AF65-F5344CB8AC3E}">
        <p14:creationId xmlns:p14="http://schemas.microsoft.com/office/powerpoint/2010/main" val="2830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559">
              <a:defRPr/>
            </a:pPr>
            <a:endParaRPr lang="en-US" altLang="ja-JP" sz="1100" dirty="0">
              <a:latin typeface="Cambria" panose="02040503050406030204" pitchFamily="18" charset="0"/>
            </a:endParaRPr>
          </a:p>
        </p:txBody>
      </p:sp>
      <p:sp>
        <p:nvSpPr>
          <p:cNvPr id="4" name="スライド番号プレースホルダー 3"/>
          <p:cNvSpPr>
            <a:spLocks noGrp="1"/>
          </p:cNvSpPr>
          <p:nvPr>
            <p:ph type="sldNum" sz="quarter" idx="10"/>
          </p:nvPr>
        </p:nvSpPr>
        <p:spPr/>
        <p:txBody>
          <a:bodyPr/>
          <a:lstStyle/>
          <a:p>
            <a:fld id="{C28BF741-FEFA-4FA9-BFFE-2BB4644C5DA7}" type="slidenum">
              <a:rPr kumimoji="1" lang="ja-JP" altLang="en-US" smtClean="0"/>
              <a:t>10</a:t>
            </a:fld>
            <a:endParaRPr kumimoji="1" lang="ja-JP" altLang="en-US"/>
          </a:p>
        </p:txBody>
      </p:sp>
    </p:spTree>
    <p:extLst>
      <p:ext uri="{BB962C8B-B14F-4D97-AF65-F5344CB8AC3E}">
        <p14:creationId xmlns:p14="http://schemas.microsoft.com/office/powerpoint/2010/main" val="27030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p:spPr>
        <p:txBody>
          <a:bodyPr/>
          <a:lstStyle>
            <a:lvl1pPr defTabSz="900859">
              <a:spcBef>
                <a:spcPct val="30000"/>
              </a:spcBef>
              <a:defRPr sz="1200">
                <a:solidFill>
                  <a:schemeClr val="tx1"/>
                </a:solidFill>
                <a:latin typeface="Calibri" panose="020F0502020204030204" pitchFamily="34" charset="0"/>
              </a:defRPr>
            </a:lvl1pPr>
            <a:lvl2pPr marL="734498" indent="-282500" defTabSz="900859">
              <a:spcBef>
                <a:spcPct val="30000"/>
              </a:spcBef>
              <a:defRPr sz="1200">
                <a:solidFill>
                  <a:schemeClr val="tx1"/>
                </a:solidFill>
                <a:latin typeface="Calibri" panose="020F0502020204030204" pitchFamily="34" charset="0"/>
              </a:defRPr>
            </a:lvl2pPr>
            <a:lvl3pPr marL="1129997" indent="-225999" defTabSz="900859">
              <a:spcBef>
                <a:spcPct val="30000"/>
              </a:spcBef>
              <a:defRPr sz="1200">
                <a:solidFill>
                  <a:schemeClr val="tx1"/>
                </a:solidFill>
                <a:latin typeface="Calibri" panose="020F0502020204030204" pitchFamily="34" charset="0"/>
              </a:defRPr>
            </a:lvl3pPr>
            <a:lvl4pPr marL="1581997" indent="-225999" defTabSz="900859">
              <a:spcBef>
                <a:spcPct val="30000"/>
              </a:spcBef>
              <a:defRPr sz="1200">
                <a:solidFill>
                  <a:schemeClr val="tx1"/>
                </a:solidFill>
                <a:latin typeface="Calibri" panose="020F0502020204030204" pitchFamily="34" charset="0"/>
              </a:defRPr>
            </a:lvl4pPr>
            <a:lvl5pPr marL="2033996" indent="-225999" defTabSz="900859">
              <a:spcBef>
                <a:spcPct val="30000"/>
              </a:spcBef>
              <a:defRPr sz="1200">
                <a:solidFill>
                  <a:schemeClr val="tx1"/>
                </a:solidFill>
                <a:latin typeface="Calibri" panose="020F0502020204030204" pitchFamily="34" charset="0"/>
              </a:defRPr>
            </a:lvl5pPr>
            <a:lvl6pPr marL="2485995" indent="-225999" defTabSz="900859" eaLnBrk="0" fontAlgn="base" hangingPunct="0">
              <a:spcBef>
                <a:spcPct val="30000"/>
              </a:spcBef>
              <a:spcAft>
                <a:spcPct val="0"/>
              </a:spcAft>
              <a:defRPr sz="1200">
                <a:solidFill>
                  <a:schemeClr val="tx1"/>
                </a:solidFill>
                <a:latin typeface="Calibri" panose="020F0502020204030204" pitchFamily="34" charset="0"/>
              </a:defRPr>
            </a:lvl6pPr>
            <a:lvl7pPr marL="2937994" indent="-225999" defTabSz="900859" eaLnBrk="0" fontAlgn="base" hangingPunct="0">
              <a:spcBef>
                <a:spcPct val="30000"/>
              </a:spcBef>
              <a:spcAft>
                <a:spcPct val="0"/>
              </a:spcAft>
              <a:defRPr sz="1200">
                <a:solidFill>
                  <a:schemeClr val="tx1"/>
                </a:solidFill>
                <a:latin typeface="Calibri" panose="020F0502020204030204" pitchFamily="34" charset="0"/>
              </a:defRPr>
            </a:lvl7pPr>
            <a:lvl8pPr marL="3389993" indent="-225999" defTabSz="900859" eaLnBrk="0" fontAlgn="base" hangingPunct="0">
              <a:spcBef>
                <a:spcPct val="30000"/>
              </a:spcBef>
              <a:spcAft>
                <a:spcPct val="0"/>
              </a:spcAft>
              <a:defRPr sz="1200">
                <a:solidFill>
                  <a:schemeClr val="tx1"/>
                </a:solidFill>
                <a:latin typeface="Calibri" panose="020F0502020204030204" pitchFamily="34" charset="0"/>
              </a:defRPr>
            </a:lvl8pPr>
            <a:lvl9pPr marL="3841992" indent="-225999" defTabSz="90085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6E7F8A-9D52-4A7F-87CC-873D894822F2}" type="slidenum">
              <a:rPr lang="en-GB" altLang="ja-JP" smtClean="0"/>
              <a:pPr>
                <a:spcBef>
                  <a:spcPct val="0"/>
                </a:spcBef>
              </a:pPr>
              <a:t>2</a:t>
            </a:fld>
            <a:endParaRPr lang="en-GB" altLang="ja-JP" smtClean="0"/>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a:xfrm>
            <a:off x="674680" y="4689461"/>
            <a:ext cx="5389554" cy="4795139"/>
          </a:xfrm>
          <a:noFill/>
        </p:spPr>
        <p:txBody>
          <a:bodyPr/>
          <a:lstStyle/>
          <a:p>
            <a:r>
              <a:rPr lang="en-US" altLang="ja-JP" b="1" dirty="0"/>
              <a:t>This slide shows the key figures of JSPS.</a:t>
            </a:r>
            <a:endParaRPr lang="en-US" altLang="ja-JP" dirty="0"/>
          </a:p>
          <a:p>
            <a:r>
              <a:rPr lang="en-US" altLang="ja-JP" dirty="0"/>
              <a:t> </a:t>
            </a:r>
          </a:p>
          <a:p>
            <a:r>
              <a:rPr lang="en-US" altLang="ja-JP" dirty="0"/>
              <a:t>We support bottom-up research, driven by researchers curiosity, not mission-oriented research.</a:t>
            </a:r>
          </a:p>
          <a:p>
            <a:r>
              <a:rPr lang="en-US" altLang="ja-JP" dirty="0"/>
              <a:t>We don</a:t>
            </a:r>
            <a:r>
              <a:rPr lang="ja-JP" altLang="ja-JP" dirty="0"/>
              <a:t>’</a:t>
            </a:r>
            <a:r>
              <a:rPr lang="en-US" altLang="ja-JP" dirty="0"/>
              <a:t>t have any priority area. Therefore support all research fields using these supports.</a:t>
            </a:r>
          </a:p>
          <a:p>
            <a:endParaRPr lang="en-US" altLang="ja-JP" sz="1400" dirty="0">
              <a:latin typeface="+mj-ea"/>
            </a:endParaRPr>
          </a:p>
        </p:txBody>
      </p:sp>
    </p:spTree>
    <p:extLst>
      <p:ext uri="{BB962C8B-B14F-4D97-AF65-F5344CB8AC3E}">
        <p14:creationId xmlns:p14="http://schemas.microsoft.com/office/powerpoint/2010/main" val="283841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a:noFill/>
        </p:spPr>
        <p:txBody>
          <a:bodyPr/>
          <a:lstStyle/>
          <a:p>
            <a:r>
              <a:rPr lang="en-US" altLang="ja-JP" dirty="0"/>
              <a:t>To promote collaboration with European Countries, JSPS has 4 overseas offices in Europe; London, Bonn, Strasbourg and Stockholm.</a:t>
            </a:r>
          </a:p>
          <a:p>
            <a:r>
              <a:rPr lang="en-US" altLang="ja-JP" dirty="0"/>
              <a:t> </a:t>
            </a:r>
          </a:p>
          <a:p>
            <a:r>
              <a:rPr lang="en-US" altLang="ja-JP" dirty="0"/>
              <a:t>Each JSPS office has strong linkages with each and neighboring countries’ academic organizations.</a:t>
            </a:r>
          </a:p>
          <a:p>
            <a:r>
              <a:rPr lang="en-US" altLang="ja-JP" dirty="0"/>
              <a:t> </a:t>
            </a:r>
          </a:p>
          <a:p>
            <a:r>
              <a:rPr lang="en-US" altLang="ja-JP" dirty="0"/>
              <a:t>Through these networks, every year, more than 1,300 Europe-based researchers visit Japan,</a:t>
            </a:r>
            <a:r>
              <a:rPr lang="ja-JP" altLang="ja-JP" dirty="0"/>
              <a:t>　</a:t>
            </a:r>
            <a:r>
              <a:rPr lang="en-US" altLang="ja-JP" dirty="0"/>
              <a:t>and  more than 2,100 Japanese researchers visit Europe, with JSPS international </a:t>
            </a:r>
            <a:r>
              <a:rPr lang="en-US" altLang="ja-JP" dirty="0" err="1"/>
              <a:t>programmes</a:t>
            </a:r>
            <a:r>
              <a:rPr lang="en-US" altLang="ja-JP" dirty="0"/>
              <a:t>.</a:t>
            </a:r>
          </a:p>
          <a:p>
            <a:pPr eaLnBrk="1" hangingPunct="1">
              <a:spcBef>
                <a:spcPct val="0"/>
              </a:spcBef>
            </a:pPr>
            <a:endParaRPr lang="en-US" altLang="ja-JP" sz="1400" dirty="0"/>
          </a:p>
          <a:p>
            <a:pPr eaLnBrk="1" hangingPunct="1">
              <a:spcBef>
                <a:spcPct val="0"/>
              </a:spcBef>
            </a:pPr>
            <a:r>
              <a:rPr lang="ja-JP" altLang="en-US" b="0" dirty="0" smtClean="0"/>
              <a:t>（人数には、</a:t>
            </a:r>
            <a:r>
              <a:rPr lang="en-US" altLang="ja-JP" b="0" dirty="0" smtClean="0"/>
              <a:t>EU</a:t>
            </a:r>
            <a:r>
              <a:rPr lang="ja-JP" altLang="en-US" b="0" dirty="0" smtClean="0"/>
              <a:t>以外の欧州諸国を含む。旧ソ連諸国も欧州としてカウント。トルコは「中東」なので欧州にはカウントされていない。）</a:t>
            </a:r>
            <a:endParaRPr lang="en-US" altLang="ja-JP" b="0" dirty="0" smtClean="0"/>
          </a:p>
          <a:p>
            <a:pPr eaLnBrk="1" hangingPunct="1">
              <a:spcBef>
                <a:spcPct val="0"/>
              </a:spcBef>
            </a:pPr>
            <a:r>
              <a:rPr lang="ja-JP" altLang="en-US" b="0" dirty="0" smtClean="0"/>
              <a:t>（交流人数は、国際交流事業＋海外特別研究員のみの集計。特別研究員や科研費は含まれていない。）</a:t>
            </a:r>
          </a:p>
        </p:txBody>
      </p:sp>
      <p:sp>
        <p:nvSpPr>
          <p:cNvPr id="30724" name="スライド番号プレースホルダー 3"/>
          <p:cNvSpPr>
            <a:spLocks noGrp="1"/>
          </p:cNvSpPr>
          <p:nvPr>
            <p:ph type="sldNum" sz="quarter" idx="5"/>
          </p:nvPr>
        </p:nvSpPr>
        <p:spPr>
          <a:noFill/>
        </p:spPr>
        <p:txBody>
          <a:bodyPr/>
          <a:lstStyle>
            <a:lvl1pPr defTabSz="900799" eaLnBrk="0" hangingPunct="0">
              <a:spcBef>
                <a:spcPct val="30000"/>
              </a:spcBef>
              <a:defRPr sz="1200">
                <a:solidFill>
                  <a:schemeClr val="tx1"/>
                </a:solidFill>
                <a:latin typeface="Calibri" panose="020F0502020204030204" pitchFamily="34" charset="0"/>
              </a:defRPr>
            </a:lvl1pPr>
            <a:lvl2pPr marL="734449" indent="-282481" defTabSz="900799" eaLnBrk="0" hangingPunct="0">
              <a:spcBef>
                <a:spcPct val="30000"/>
              </a:spcBef>
              <a:defRPr sz="1200">
                <a:solidFill>
                  <a:schemeClr val="tx1"/>
                </a:solidFill>
                <a:latin typeface="Calibri" panose="020F0502020204030204" pitchFamily="34" charset="0"/>
              </a:defRPr>
            </a:lvl2pPr>
            <a:lvl3pPr marL="1129922" indent="-225983" defTabSz="900799" eaLnBrk="0" hangingPunct="0">
              <a:spcBef>
                <a:spcPct val="30000"/>
              </a:spcBef>
              <a:defRPr sz="1200">
                <a:solidFill>
                  <a:schemeClr val="tx1"/>
                </a:solidFill>
                <a:latin typeface="Calibri" panose="020F0502020204030204" pitchFamily="34" charset="0"/>
              </a:defRPr>
            </a:lvl3pPr>
            <a:lvl4pPr marL="1581891" indent="-225983" defTabSz="900799" eaLnBrk="0" hangingPunct="0">
              <a:spcBef>
                <a:spcPct val="30000"/>
              </a:spcBef>
              <a:defRPr sz="1200">
                <a:solidFill>
                  <a:schemeClr val="tx1"/>
                </a:solidFill>
                <a:latin typeface="Calibri" panose="020F0502020204030204" pitchFamily="34" charset="0"/>
              </a:defRPr>
            </a:lvl4pPr>
            <a:lvl5pPr marL="2033860" indent="-225983" defTabSz="900799" eaLnBrk="0" hangingPunct="0">
              <a:spcBef>
                <a:spcPct val="30000"/>
              </a:spcBef>
              <a:defRPr sz="1200">
                <a:solidFill>
                  <a:schemeClr val="tx1"/>
                </a:solidFill>
                <a:latin typeface="Calibri" panose="020F0502020204030204" pitchFamily="34" charset="0"/>
              </a:defRPr>
            </a:lvl5pPr>
            <a:lvl6pPr marL="2485829" indent="-225983" defTabSz="900799" eaLnBrk="0" fontAlgn="base" hangingPunct="0">
              <a:spcBef>
                <a:spcPct val="30000"/>
              </a:spcBef>
              <a:spcAft>
                <a:spcPct val="0"/>
              </a:spcAft>
              <a:defRPr sz="1200">
                <a:solidFill>
                  <a:schemeClr val="tx1"/>
                </a:solidFill>
                <a:latin typeface="Calibri" panose="020F0502020204030204" pitchFamily="34" charset="0"/>
              </a:defRPr>
            </a:lvl6pPr>
            <a:lvl7pPr marL="2937797" indent="-225983" defTabSz="900799" eaLnBrk="0" fontAlgn="base" hangingPunct="0">
              <a:spcBef>
                <a:spcPct val="30000"/>
              </a:spcBef>
              <a:spcAft>
                <a:spcPct val="0"/>
              </a:spcAft>
              <a:defRPr sz="1200">
                <a:solidFill>
                  <a:schemeClr val="tx1"/>
                </a:solidFill>
                <a:latin typeface="Calibri" panose="020F0502020204030204" pitchFamily="34" charset="0"/>
              </a:defRPr>
            </a:lvl7pPr>
            <a:lvl8pPr marL="3389766" indent="-225983" defTabSz="900799" eaLnBrk="0" fontAlgn="base" hangingPunct="0">
              <a:spcBef>
                <a:spcPct val="30000"/>
              </a:spcBef>
              <a:spcAft>
                <a:spcPct val="0"/>
              </a:spcAft>
              <a:defRPr sz="1200">
                <a:solidFill>
                  <a:schemeClr val="tx1"/>
                </a:solidFill>
                <a:latin typeface="Calibri" panose="020F0502020204030204" pitchFamily="34" charset="0"/>
              </a:defRPr>
            </a:lvl8pPr>
            <a:lvl9pPr marL="3841733" indent="-225983" defTabSz="900799"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A315BE6-9EAC-4071-A23B-569856E66A32}" type="slidenum">
              <a:rPr lang="ja-JP" altLang="en-US"/>
              <a:pPr eaLnBrk="1" hangingPunct="1">
                <a:spcBef>
                  <a:spcPct val="0"/>
                </a:spcBef>
              </a:pPr>
              <a:t>3</a:t>
            </a:fld>
            <a:endParaRPr lang="ja-JP" altLang="en-US"/>
          </a:p>
        </p:txBody>
      </p:sp>
    </p:spTree>
    <p:extLst>
      <p:ext uri="{BB962C8B-B14F-4D97-AF65-F5344CB8AC3E}">
        <p14:creationId xmlns:p14="http://schemas.microsoft.com/office/powerpoint/2010/main" val="6594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559">
              <a:defRPr/>
            </a:pPr>
            <a:r>
              <a:rPr lang="en-US" altLang="ja-JP" sz="1800" dirty="0"/>
              <a:t>JSPS Stockholm Office was founded in 2001 as one of ten overseas offices around the world to promote international research collaboration with Japan. </a:t>
            </a:r>
          </a:p>
          <a:p>
            <a:r>
              <a:rPr lang="en-US" altLang="ja-JP" sz="1800" dirty="0"/>
              <a:t>Mission of our office is building robust international cooperative networks between Japan and </a:t>
            </a:r>
            <a:r>
              <a:rPr lang="en-US" altLang="ja-JP" sz="1800" dirty="0">
                <a:solidFill>
                  <a:srgbClr val="FF0000"/>
                </a:solidFill>
              </a:rPr>
              <a:t>Nordic and Baltic countries. </a:t>
            </a:r>
          </a:p>
          <a:p>
            <a:r>
              <a:rPr lang="en-US" altLang="ja-JP" sz="1800" dirty="0"/>
              <a:t>We are active in creating and developing successful people partnerships between each country and Japan through a wide range of activities. </a:t>
            </a:r>
          </a:p>
        </p:txBody>
      </p:sp>
      <p:sp>
        <p:nvSpPr>
          <p:cNvPr id="4" name="スライド番号プレースホルダー 3"/>
          <p:cNvSpPr>
            <a:spLocks noGrp="1"/>
          </p:cNvSpPr>
          <p:nvPr>
            <p:ph type="sldNum" sz="quarter" idx="10"/>
          </p:nvPr>
        </p:nvSpPr>
        <p:spPr/>
        <p:txBody>
          <a:bodyPr/>
          <a:lstStyle/>
          <a:p>
            <a:fld id="{C28BF741-FEFA-4FA9-BFFE-2BB4644C5DA7}" type="slidenum">
              <a:rPr kumimoji="1" lang="ja-JP" altLang="en-US" smtClean="0"/>
              <a:t>4</a:t>
            </a:fld>
            <a:endParaRPr kumimoji="1" lang="ja-JP" altLang="en-US"/>
          </a:p>
        </p:txBody>
      </p:sp>
    </p:spTree>
    <p:extLst>
      <p:ext uri="{BB962C8B-B14F-4D97-AF65-F5344CB8AC3E}">
        <p14:creationId xmlns:p14="http://schemas.microsoft.com/office/powerpoint/2010/main" val="277224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dirty="0"/>
              <a:t>The third is forming a researcher community.</a:t>
            </a:r>
          </a:p>
          <a:p>
            <a:r>
              <a:rPr lang="en-US" altLang="ja-JP" sz="1400" dirty="0"/>
              <a:t>The JSPS supports for Alumni Associations to form and maintain close networks among researchers who have received support from JSPS.</a:t>
            </a:r>
          </a:p>
          <a:p>
            <a:endParaRPr lang="en-US" altLang="ja-JP" sz="1400" dirty="0"/>
          </a:p>
        </p:txBody>
      </p:sp>
      <p:sp>
        <p:nvSpPr>
          <p:cNvPr id="4" name="スライド番号プレースホルダー 3"/>
          <p:cNvSpPr>
            <a:spLocks noGrp="1"/>
          </p:cNvSpPr>
          <p:nvPr>
            <p:ph type="sldNum" sz="quarter" idx="10"/>
          </p:nvPr>
        </p:nvSpPr>
        <p:spPr/>
        <p:txBody>
          <a:bodyPr/>
          <a:lstStyle/>
          <a:p>
            <a:fld id="{C28BF741-FEFA-4FA9-BFFE-2BB4644C5DA7}" type="slidenum">
              <a:rPr kumimoji="1" lang="ja-JP" altLang="en-US" smtClean="0"/>
              <a:t>5</a:t>
            </a:fld>
            <a:endParaRPr kumimoji="1" lang="ja-JP" altLang="en-US"/>
          </a:p>
        </p:txBody>
      </p:sp>
    </p:spTree>
    <p:extLst>
      <p:ext uri="{BB962C8B-B14F-4D97-AF65-F5344CB8AC3E}">
        <p14:creationId xmlns:p14="http://schemas.microsoft.com/office/powerpoint/2010/main" val="2703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922">
              <a:defRPr/>
            </a:pPr>
            <a:r>
              <a:rPr lang="en-US" altLang="ja-JP" sz="1800" dirty="0"/>
              <a:t>JSPS offers financial support for Alumni Clubs to hold Activity Seminars, General Assembly and Board meetings annually to form and maintain close networks among former JSPS fellows.</a:t>
            </a:r>
          </a:p>
          <a:p>
            <a:pPr defTabSz="909922">
              <a:defRPr/>
            </a:pPr>
            <a:endParaRPr lang="en-US" altLang="ja-JP" sz="1800" dirty="0"/>
          </a:p>
          <a:p>
            <a:pPr defTabSz="909922">
              <a:defRPr/>
            </a:pPr>
            <a:r>
              <a:rPr lang="en-US" altLang="ja-JP" sz="1800" dirty="0"/>
              <a:t>Also, Sweden-Japan Academic Network has been held annually to strengthen network among researchers. Not only Alumni Club members, but also people who are interested in science in Japan are most welcome to this event. </a:t>
            </a:r>
          </a:p>
          <a:p>
            <a:pPr defTabSz="909922">
              <a:defRPr/>
            </a:pPr>
            <a:endParaRPr lang="en-US" altLang="ja-JP" sz="1800" dirty="0"/>
          </a:p>
          <a:p>
            <a:pPr defTabSz="909922">
              <a:defRPr/>
            </a:pPr>
            <a:r>
              <a:rPr lang="en-US" altLang="ja-JP" sz="1800" dirty="0"/>
              <a:t>As an activity of Alumni Association, we also have BRIDGE Fellowship Program only for Alumni Club members.</a:t>
            </a:r>
          </a:p>
          <a:p>
            <a:pPr defTabSz="909922">
              <a:defRPr/>
            </a:pPr>
            <a:endParaRPr lang="en-US" altLang="ja-JP" sz="1800" dirty="0"/>
          </a:p>
          <a:p>
            <a:pPr defTabSz="909922">
              <a:defRPr/>
            </a:pPr>
            <a:r>
              <a:rPr lang="en-US" altLang="ja-JP" sz="1800" dirty="0"/>
              <a:t>This program provides opportunities for former JSPS fellows to revisit Japan for the purpose of creating, sustaining or strengthening collaborative relations with Japanese colleagues.</a:t>
            </a:r>
          </a:p>
          <a:p>
            <a:pPr defTabSz="909922">
              <a:defRPr/>
            </a:pPr>
            <a:endParaRPr lang="en-US" altLang="ja-JP" sz="1400" dirty="0"/>
          </a:p>
        </p:txBody>
      </p:sp>
      <p:sp>
        <p:nvSpPr>
          <p:cNvPr id="4" name="スライド番号プレースホルダー 3"/>
          <p:cNvSpPr>
            <a:spLocks noGrp="1"/>
          </p:cNvSpPr>
          <p:nvPr>
            <p:ph type="sldNum" sz="quarter" idx="10"/>
          </p:nvPr>
        </p:nvSpPr>
        <p:spPr/>
        <p:txBody>
          <a:bodyPr/>
          <a:lstStyle/>
          <a:p>
            <a:fld id="{C28BF741-FEFA-4FA9-BFFE-2BB4644C5DA7}" type="slidenum">
              <a:rPr kumimoji="1" lang="ja-JP" altLang="en-US" smtClean="0"/>
              <a:t>6</a:t>
            </a:fld>
            <a:endParaRPr kumimoji="1" lang="ja-JP" altLang="en-US"/>
          </a:p>
        </p:txBody>
      </p:sp>
    </p:spTree>
    <p:extLst>
      <p:ext uri="{BB962C8B-B14F-4D97-AF65-F5344CB8AC3E}">
        <p14:creationId xmlns:p14="http://schemas.microsoft.com/office/powerpoint/2010/main" val="272309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33935" indent="-282283" eaLnBrk="0" hangingPunct="0">
              <a:spcBef>
                <a:spcPct val="30000"/>
              </a:spcBef>
              <a:defRPr sz="1200">
                <a:solidFill>
                  <a:schemeClr val="tx1"/>
                </a:solidFill>
                <a:latin typeface="Calibri" panose="020F0502020204030204" pitchFamily="34" charset="0"/>
              </a:defRPr>
            </a:lvl2pPr>
            <a:lvl3pPr marL="1129132" indent="-225825" eaLnBrk="0" hangingPunct="0">
              <a:spcBef>
                <a:spcPct val="30000"/>
              </a:spcBef>
              <a:defRPr sz="1200">
                <a:solidFill>
                  <a:schemeClr val="tx1"/>
                </a:solidFill>
                <a:latin typeface="Calibri" panose="020F0502020204030204" pitchFamily="34" charset="0"/>
              </a:defRPr>
            </a:lvl3pPr>
            <a:lvl4pPr marL="1580784" indent="-225825" eaLnBrk="0" hangingPunct="0">
              <a:spcBef>
                <a:spcPct val="30000"/>
              </a:spcBef>
              <a:defRPr sz="1200">
                <a:solidFill>
                  <a:schemeClr val="tx1"/>
                </a:solidFill>
                <a:latin typeface="Calibri" panose="020F0502020204030204" pitchFamily="34" charset="0"/>
              </a:defRPr>
            </a:lvl4pPr>
            <a:lvl5pPr marL="2032437" indent="-225825" eaLnBrk="0" hangingPunct="0">
              <a:spcBef>
                <a:spcPct val="30000"/>
              </a:spcBef>
              <a:defRPr sz="1200">
                <a:solidFill>
                  <a:schemeClr val="tx1"/>
                </a:solidFill>
                <a:latin typeface="Calibri" panose="020F0502020204030204" pitchFamily="34" charset="0"/>
              </a:defRPr>
            </a:lvl5pPr>
            <a:lvl6pPr marL="2484090" indent="-225825" eaLnBrk="0" fontAlgn="base" hangingPunct="0">
              <a:spcBef>
                <a:spcPct val="30000"/>
              </a:spcBef>
              <a:spcAft>
                <a:spcPct val="0"/>
              </a:spcAft>
              <a:defRPr sz="1200">
                <a:solidFill>
                  <a:schemeClr val="tx1"/>
                </a:solidFill>
                <a:latin typeface="Calibri" panose="020F0502020204030204" pitchFamily="34" charset="0"/>
              </a:defRPr>
            </a:lvl6pPr>
            <a:lvl7pPr marL="2935742" indent="-225825" eaLnBrk="0" fontAlgn="base" hangingPunct="0">
              <a:spcBef>
                <a:spcPct val="30000"/>
              </a:spcBef>
              <a:spcAft>
                <a:spcPct val="0"/>
              </a:spcAft>
              <a:defRPr sz="1200">
                <a:solidFill>
                  <a:schemeClr val="tx1"/>
                </a:solidFill>
                <a:latin typeface="Calibri" panose="020F0502020204030204" pitchFamily="34" charset="0"/>
              </a:defRPr>
            </a:lvl7pPr>
            <a:lvl8pPr marL="3387395" indent="-225825" eaLnBrk="0" fontAlgn="base" hangingPunct="0">
              <a:spcBef>
                <a:spcPct val="30000"/>
              </a:spcBef>
              <a:spcAft>
                <a:spcPct val="0"/>
              </a:spcAft>
              <a:defRPr sz="1200">
                <a:solidFill>
                  <a:schemeClr val="tx1"/>
                </a:solidFill>
                <a:latin typeface="Calibri" panose="020F0502020204030204" pitchFamily="34" charset="0"/>
              </a:defRPr>
            </a:lvl8pPr>
            <a:lvl9pPr marL="3839046" indent="-22582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8264955-678B-4D85-9F7A-D525F4F9C040}" type="slidenum">
              <a:rPr lang="en-US" altLang="ja-JP"/>
              <a:pPr eaLnBrk="1" hangingPunct="1">
                <a:spcBef>
                  <a:spcPct val="0"/>
                </a:spcBef>
              </a:pPr>
              <a:t>7</a:t>
            </a:fld>
            <a:endParaRPr lang="en-US" altLang="ja-JP"/>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a:noFill/>
        </p:spPr>
        <p:txBody>
          <a:bodyPr/>
          <a:lstStyle/>
          <a:p>
            <a:r>
              <a:rPr lang="en-US" altLang="ja-JP" dirty="0"/>
              <a:t>Here are JSPS Fellowship </a:t>
            </a:r>
            <a:r>
              <a:rPr lang="en-US" altLang="ja-JP" dirty="0" err="1"/>
              <a:t>programmes</a:t>
            </a:r>
            <a:r>
              <a:rPr lang="en-US" altLang="ja-JP" dirty="0"/>
              <a:t> for European researchers to visit Japan.</a:t>
            </a:r>
          </a:p>
          <a:p>
            <a:r>
              <a:rPr lang="en-US" altLang="ja-JP" dirty="0"/>
              <a:t> </a:t>
            </a:r>
          </a:p>
          <a:p>
            <a:r>
              <a:rPr lang="en-US" altLang="ja-JP" dirty="0"/>
              <a:t>JSPS Fellowship programs support all career stages, from PhD students to senior professors, and support all research fields. </a:t>
            </a:r>
          </a:p>
          <a:p>
            <a:r>
              <a:rPr lang="en-US" altLang="ja-JP" dirty="0"/>
              <a:t> </a:t>
            </a:r>
          </a:p>
          <a:p>
            <a:r>
              <a:rPr lang="en-US" altLang="ja-JP" strike="sngStrike" dirty="0"/>
              <a:t>We basically provide return air ticket, maintenance allowance and research support allowance.</a:t>
            </a:r>
          </a:p>
          <a:p>
            <a:r>
              <a:rPr lang="en-US" altLang="ja-JP" strike="sngStrike" dirty="0"/>
              <a:t> </a:t>
            </a:r>
          </a:p>
          <a:p>
            <a:r>
              <a:rPr lang="en-US" altLang="ja-JP" strike="sngStrike" dirty="0"/>
              <a:t>These </a:t>
            </a:r>
            <a:r>
              <a:rPr lang="en-US" altLang="ja-JP" strike="sngStrike" dirty="0" err="1"/>
              <a:t>programmes</a:t>
            </a:r>
            <a:r>
              <a:rPr lang="en-US" altLang="ja-JP" strike="sngStrike" dirty="0"/>
              <a:t> do not aim to recruit international students to Japanese universities, but aim to develop research collaboration between Japan and overseas countries for scientific benefit of both the countries.</a:t>
            </a:r>
          </a:p>
          <a:p>
            <a:r>
              <a:rPr lang="en-US" altLang="ja-JP" dirty="0"/>
              <a:t> </a:t>
            </a:r>
          </a:p>
          <a:p>
            <a:r>
              <a:rPr lang="en-US" altLang="ja-JP" dirty="0"/>
              <a:t>In FY2015, more than 600 Europe-based researchers visited Japan by JSPS Fellowship </a:t>
            </a:r>
            <a:r>
              <a:rPr lang="en-US" altLang="ja-JP" dirty="0" err="1"/>
              <a:t>programmes</a:t>
            </a:r>
            <a:r>
              <a:rPr lang="en-US" altLang="ja-JP" dirty="0"/>
              <a:t>.</a:t>
            </a:r>
          </a:p>
          <a:p>
            <a:pPr eaLnBrk="1" hangingPunct="1">
              <a:spcBef>
                <a:spcPct val="0"/>
              </a:spcBef>
            </a:pPr>
            <a:endParaRPr lang="en-US" altLang="ja-JP" sz="1400" dirty="0"/>
          </a:p>
          <a:p>
            <a:pPr eaLnBrk="1" hangingPunct="1">
              <a:spcBef>
                <a:spcPct val="0"/>
              </a:spcBef>
            </a:pPr>
            <a:r>
              <a:rPr lang="en-US" altLang="ja-JP" sz="1400" dirty="0"/>
              <a:t>※Summer</a:t>
            </a:r>
            <a:r>
              <a:rPr lang="ja-JP" altLang="en-US" sz="1400" dirty="0"/>
              <a:t> </a:t>
            </a:r>
            <a:r>
              <a:rPr lang="en-US" altLang="ja-JP" sz="1400" dirty="0" err="1"/>
              <a:t>Programme</a:t>
            </a:r>
            <a:r>
              <a:rPr lang="ja-JP" altLang="en-US" sz="1400" dirty="0"/>
              <a:t>の欧州の対象国は、イギリス、フランス、ドイツ、スウェーデンのみ。国籍等の申請資格は各国の</a:t>
            </a:r>
            <a:r>
              <a:rPr lang="en-US" altLang="ja-JP" sz="1400" dirty="0"/>
              <a:t>Nominating</a:t>
            </a:r>
            <a:r>
              <a:rPr lang="ja-JP" altLang="en-US" sz="1400" dirty="0"/>
              <a:t> </a:t>
            </a:r>
            <a:r>
              <a:rPr lang="en-US" altLang="ja-JP" sz="1400" dirty="0"/>
              <a:t>authorities</a:t>
            </a:r>
            <a:r>
              <a:rPr lang="ja-JP" altLang="en-US" sz="1400" dirty="0"/>
              <a:t>が定めているが、基本的にその国の国籍が必要。</a:t>
            </a:r>
            <a:endParaRPr lang="en-US" altLang="ja-JP" sz="1400" dirty="0"/>
          </a:p>
          <a:p>
            <a:pPr eaLnBrk="1" hangingPunct="1">
              <a:spcBef>
                <a:spcPct val="0"/>
              </a:spcBef>
            </a:pPr>
            <a:r>
              <a:rPr lang="en-US" altLang="ja-JP" sz="1400" dirty="0"/>
              <a:t>※Postdoctoral</a:t>
            </a:r>
            <a:r>
              <a:rPr lang="ja-JP" altLang="en-US" sz="1400" dirty="0"/>
              <a:t> </a:t>
            </a:r>
            <a:r>
              <a:rPr lang="en-US" altLang="ja-JP" sz="1400" dirty="0"/>
              <a:t>Fellowship</a:t>
            </a:r>
            <a:r>
              <a:rPr lang="ja-JP" altLang="en-US" sz="1400" dirty="0"/>
              <a:t> </a:t>
            </a:r>
            <a:r>
              <a:rPr lang="en-US" altLang="ja-JP" sz="1400" dirty="0"/>
              <a:t>(Short</a:t>
            </a:r>
            <a:r>
              <a:rPr lang="ja-JP" altLang="en-US" sz="1400" dirty="0"/>
              <a:t> </a:t>
            </a:r>
            <a:r>
              <a:rPr lang="en-US" altLang="ja-JP" sz="1400" dirty="0"/>
              <a:t>term</a:t>
            </a:r>
            <a:r>
              <a:rPr lang="ja-JP" altLang="en-US" sz="1400" dirty="0"/>
              <a:t>）の欧州の対象国は、</a:t>
            </a:r>
            <a:r>
              <a:rPr lang="en-US" altLang="ja-JP" sz="1400" dirty="0"/>
              <a:t>EU</a:t>
            </a:r>
            <a:r>
              <a:rPr lang="ja-JP" altLang="en-US" sz="1400" dirty="0"/>
              <a:t>加盟国、スイス、ノルウェー、ロシア。基本的にその国の国籍が必要。ただし、対象国の大学等で</a:t>
            </a:r>
            <a:r>
              <a:rPr lang="en-US" altLang="ja-JP" sz="1400" dirty="0"/>
              <a:t>3</a:t>
            </a:r>
            <a:r>
              <a:rPr lang="ja-JP" altLang="en-US" sz="1400" dirty="0"/>
              <a:t>年以上研究を継続中であれば、それ以外の国籍でも申請可能。</a:t>
            </a:r>
            <a:endParaRPr lang="en-US" altLang="ja-JP" sz="1400" dirty="0"/>
          </a:p>
        </p:txBody>
      </p:sp>
    </p:spTree>
    <p:extLst>
      <p:ext uri="{BB962C8B-B14F-4D97-AF65-F5344CB8AC3E}">
        <p14:creationId xmlns:p14="http://schemas.microsoft.com/office/powerpoint/2010/main" val="294042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559">
              <a:defRPr/>
            </a:pPr>
            <a:r>
              <a:rPr lang="en-US" altLang="ja-JP" sz="1800" dirty="0"/>
              <a:t>Thirdly, JSPS has Bilateral Programs.</a:t>
            </a:r>
          </a:p>
          <a:p>
            <a:pPr defTabSz="910559">
              <a:defRPr/>
            </a:pPr>
            <a:r>
              <a:rPr lang="en-US" altLang="ja-JP" sz="1800" dirty="0"/>
              <a:t>The aim of the programs is to form sustained networks which have evolved from individual scientist exchanges.</a:t>
            </a:r>
          </a:p>
          <a:p>
            <a:pPr defTabSz="910559">
              <a:defRPr/>
            </a:pPr>
            <a:endParaRPr lang="en-US" altLang="ja-JP" sz="1800" dirty="0"/>
          </a:p>
          <a:p>
            <a:pPr defTabSz="910559">
              <a:defRPr/>
            </a:pPr>
            <a:r>
              <a:rPr lang="en-US" altLang="ja-JP" sz="1800" dirty="0"/>
              <a:t>JSPS promotes international scientific exchanges between Japan and counterpart countries in accordance with agreements. In Sweden, STINT is our partner agency, and the programs take the form of joint seminars.</a:t>
            </a:r>
          </a:p>
          <a:p>
            <a:pPr defTabSz="910559">
              <a:defRPr/>
            </a:pPr>
            <a:endParaRPr lang="en-US" altLang="ja-JP" sz="1800" dirty="0"/>
          </a:p>
          <a:p>
            <a:pPr defTabSz="910559">
              <a:defRPr/>
            </a:pPr>
            <a:r>
              <a:rPr lang="en-US" altLang="ja-JP" sz="1800" dirty="0"/>
              <a:t>In addition to that, JSPS has another scheme for joint projects or seminars named “Open Partnership Joint Research Projects/Seminars”. That provides Japanese researchers an opportunity to do a joint research project or a seminar with researchers around the world.</a:t>
            </a:r>
          </a:p>
          <a:p>
            <a:pPr defTabSz="910559">
              <a:defRPr/>
            </a:pPr>
            <a:endParaRPr lang="en-US" altLang="ja-JP" sz="1800" dirty="0"/>
          </a:p>
          <a:p>
            <a:pPr defTabSz="910559">
              <a:defRPr/>
            </a:pPr>
            <a:r>
              <a:rPr lang="en-US" altLang="ja-JP" sz="1800" dirty="0"/>
              <a:t>Fourthly, JSPS has Core-to Core Program. This program is designed to create world-class research hubs in cutting-edge research fields and establish sustainable collaborative relations among research institutions in Japan and around the world.</a:t>
            </a:r>
          </a:p>
          <a:p>
            <a:pPr defTabSz="910559">
              <a:defRPr/>
            </a:pPr>
            <a:endParaRPr lang="en-US" altLang="ja-JP" sz="1800" dirty="0"/>
          </a:p>
          <a:p>
            <a:pPr defTabSz="910559">
              <a:defRPr/>
            </a:pPr>
            <a:r>
              <a:rPr lang="en-US" altLang="ja-JP" sz="1800" dirty="0"/>
              <a:t>We hope that you will apply these programs with Japanese researchers and enjoy your collaborative research!</a:t>
            </a:r>
          </a:p>
          <a:p>
            <a:pPr defTabSz="910559">
              <a:defRPr/>
            </a:pPr>
            <a:r>
              <a:rPr lang="en-US" altLang="ja-JP" sz="1800" dirty="0"/>
              <a:t>Then, after you received support by these programs, we hope you will participate in the JSPS Alumni Club and continuously strengthen the collaborative relation with Japan.</a:t>
            </a:r>
          </a:p>
          <a:p>
            <a:pPr defTabSz="910559">
              <a:defRPr/>
            </a:pPr>
            <a:endParaRPr lang="en-US" altLang="ja-JP" sz="1800" dirty="0"/>
          </a:p>
        </p:txBody>
      </p:sp>
      <p:sp>
        <p:nvSpPr>
          <p:cNvPr id="4" name="スライド番号プレースホルダー 3"/>
          <p:cNvSpPr>
            <a:spLocks noGrp="1"/>
          </p:cNvSpPr>
          <p:nvPr>
            <p:ph type="sldNum" sz="quarter" idx="10"/>
          </p:nvPr>
        </p:nvSpPr>
        <p:spPr/>
        <p:txBody>
          <a:bodyPr/>
          <a:lstStyle/>
          <a:p>
            <a:fld id="{C28BF741-FEFA-4FA9-BFFE-2BB4644C5DA7}" type="slidenum">
              <a:rPr kumimoji="1" lang="ja-JP" altLang="en-US" smtClean="0"/>
              <a:t>8</a:t>
            </a:fld>
            <a:endParaRPr kumimoji="1" lang="ja-JP" altLang="en-US"/>
          </a:p>
        </p:txBody>
      </p:sp>
    </p:spTree>
    <p:extLst>
      <p:ext uri="{BB962C8B-B14F-4D97-AF65-F5344CB8AC3E}">
        <p14:creationId xmlns:p14="http://schemas.microsoft.com/office/powerpoint/2010/main" val="2703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559">
              <a:defRPr/>
            </a:pPr>
            <a:r>
              <a:rPr lang="en-US" altLang="ja-JP" sz="1800" dirty="0"/>
              <a:t>Thirdly, JSPS has Bilateral Programs.</a:t>
            </a:r>
          </a:p>
          <a:p>
            <a:pPr defTabSz="910559">
              <a:defRPr/>
            </a:pPr>
            <a:r>
              <a:rPr lang="en-US" altLang="ja-JP" sz="1800" dirty="0"/>
              <a:t>The aim of the programs is to form sustained networks which have evolved from individual scientist exchanges.</a:t>
            </a:r>
          </a:p>
          <a:p>
            <a:pPr defTabSz="910559">
              <a:defRPr/>
            </a:pPr>
            <a:endParaRPr lang="en-US" altLang="ja-JP" sz="1800" dirty="0"/>
          </a:p>
          <a:p>
            <a:pPr defTabSz="910559">
              <a:defRPr/>
            </a:pPr>
            <a:r>
              <a:rPr lang="en-US" altLang="ja-JP" sz="1800" dirty="0"/>
              <a:t>JSPS promotes international scientific exchanges between Japan and counterpart countries in accordance with agreements. In Sweden, STINT is our partner agency, and the programs take the form of joint seminars.</a:t>
            </a:r>
          </a:p>
          <a:p>
            <a:pPr defTabSz="910559">
              <a:defRPr/>
            </a:pPr>
            <a:endParaRPr lang="en-US" altLang="ja-JP" sz="1800" dirty="0"/>
          </a:p>
          <a:p>
            <a:pPr defTabSz="910559">
              <a:defRPr/>
            </a:pPr>
            <a:r>
              <a:rPr lang="en-US" altLang="ja-JP" sz="1800" dirty="0"/>
              <a:t>In addition to that, JSPS has another scheme for joint projects or seminars named “Open Partnership Joint Research Projects/Seminars”. That provides Japanese researchers an opportunity to do a joint research project or a seminar with researchers around the world.</a:t>
            </a:r>
          </a:p>
          <a:p>
            <a:pPr defTabSz="910559">
              <a:defRPr/>
            </a:pPr>
            <a:endParaRPr lang="en-US" altLang="ja-JP" sz="1800" dirty="0"/>
          </a:p>
          <a:p>
            <a:pPr defTabSz="910559">
              <a:defRPr/>
            </a:pPr>
            <a:r>
              <a:rPr lang="en-US" altLang="ja-JP" sz="1800" dirty="0"/>
              <a:t>Fourthly, JSPS has Core-to Core Program. This program is designed to create world-class research hubs in cutting-edge research fields and establish sustainable collaborative relations among research institutions in Japan and around the world.</a:t>
            </a:r>
          </a:p>
          <a:p>
            <a:pPr defTabSz="910559">
              <a:defRPr/>
            </a:pPr>
            <a:endParaRPr lang="en-US" altLang="ja-JP" sz="1800" dirty="0"/>
          </a:p>
          <a:p>
            <a:pPr defTabSz="910559">
              <a:defRPr/>
            </a:pPr>
            <a:r>
              <a:rPr lang="en-US" altLang="ja-JP" sz="1800" dirty="0"/>
              <a:t>We hope that you will apply these programs with Japanese researchers and enjoy your collaborative research!</a:t>
            </a:r>
          </a:p>
          <a:p>
            <a:pPr defTabSz="910559">
              <a:defRPr/>
            </a:pPr>
            <a:r>
              <a:rPr lang="en-US" altLang="ja-JP" sz="1800" dirty="0"/>
              <a:t>Then, after you received support by these programs, we hope you will participate in the JSPS Alumni Club and continuously strengthen the collaborative relation with Japan.</a:t>
            </a:r>
          </a:p>
          <a:p>
            <a:pPr defTabSz="910559">
              <a:defRPr/>
            </a:pPr>
            <a:endParaRPr lang="en-US" altLang="ja-JP" sz="1800" dirty="0"/>
          </a:p>
        </p:txBody>
      </p:sp>
      <p:sp>
        <p:nvSpPr>
          <p:cNvPr id="4" name="スライド番号プレースホルダー 3"/>
          <p:cNvSpPr>
            <a:spLocks noGrp="1"/>
          </p:cNvSpPr>
          <p:nvPr>
            <p:ph type="sldNum" sz="quarter" idx="10"/>
          </p:nvPr>
        </p:nvSpPr>
        <p:spPr/>
        <p:txBody>
          <a:bodyPr/>
          <a:lstStyle/>
          <a:p>
            <a:fld id="{C28BF741-FEFA-4FA9-BFFE-2BB4644C5DA7}" type="slidenum">
              <a:rPr kumimoji="1" lang="ja-JP" altLang="en-US" smtClean="0"/>
              <a:t>9</a:t>
            </a:fld>
            <a:endParaRPr kumimoji="1" lang="ja-JP" altLang="en-US"/>
          </a:p>
        </p:txBody>
      </p:sp>
    </p:spTree>
    <p:extLst>
      <p:ext uri="{BB962C8B-B14F-4D97-AF65-F5344CB8AC3E}">
        <p14:creationId xmlns:p14="http://schemas.microsoft.com/office/powerpoint/2010/main" val="2703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46464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304847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206164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284059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198298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286526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377925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29013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6020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165307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5137EA-8BD2-4B47-87B8-B51D40213D27}" type="datetimeFigureOut">
              <a:rPr kumimoji="1" lang="ja-JP" altLang="en-US" smtClean="0"/>
              <a:t>2018/2/19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150982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137EA-8BD2-4B47-87B8-B51D40213D27}" type="datetimeFigureOut">
              <a:rPr kumimoji="1" lang="ja-JP" altLang="en-US" smtClean="0"/>
              <a:t>2018/2/19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852E6-E372-4DCF-ABD1-2511CD489E51}" type="slidenum">
              <a:rPr kumimoji="1" lang="ja-JP" altLang="en-US" smtClean="0"/>
              <a:t>‹#›</a:t>
            </a:fld>
            <a:endParaRPr kumimoji="1" lang="ja-JP" altLang="en-US"/>
          </a:p>
        </p:txBody>
      </p:sp>
    </p:spTree>
    <p:extLst>
      <p:ext uri="{BB962C8B-B14F-4D97-AF65-F5344CB8AC3E}">
        <p14:creationId xmlns:p14="http://schemas.microsoft.com/office/powerpoint/2010/main" val="566944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6024" y="5085184"/>
            <a:ext cx="8964488" cy="1398653"/>
          </a:xfrm>
          <a:prstGeom prst="rect">
            <a:avLst/>
          </a:prstGeom>
          <a:noFill/>
        </p:spPr>
        <p:txBody>
          <a:bodyPr wrap="square" rtlCol="0">
            <a:spAutoFit/>
          </a:bodyPr>
          <a:lstStyle/>
          <a:p>
            <a:pPr algn="ctr">
              <a:lnSpc>
                <a:spcPts val="3600"/>
              </a:lnSpc>
            </a:pPr>
            <a:endParaRPr lang="en-US" altLang="ja-JP" sz="2800" b="1" dirty="0" smtClean="0">
              <a:solidFill>
                <a:srgbClr val="C00000"/>
              </a:solidFill>
              <a:latin typeface="Cambria" panose="02040503050406030204" pitchFamily="18" charset="0"/>
            </a:endParaRPr>
          </a:p>
          <a:p>
            <a:pPr algn="ctr">
              <a:lnSpc>
                <a:spcPts val="3400"/>
              </a:lnSpc>
            </a:pPr>
            <a:r>
              <a:rPr lang="en-US" altLang="ja-JP" sz="2800" b="1" dirty="0" smtClean="0">
                <a:latin typeface="Cambria" panose="02040503050406030204" pitchFamily="18" charset="0"/>
              </a:rPr>
              <a:t>JSPS Stockholm Office</a:t>
            </a:r>
          </a:p>
          <a:p>
            <a:pPr algn="ctr">
              <a:lnSpc>
                <a:spcPts val="3400"/>
              </a:lnSpc>
            </a:pPr>
            <a:r>
              <a:rPr kumimoji="1" lang="en-US" altLang="ja-JP" sz="2800" b="1" dirty="0" smtClean="0">
                <a:latin typeface="Cambria" panose="02040503050406030204" pitchFamily="18" charset="0"/>
              </a:rPr>
              <a:t>Director, </a:t>
            </a:r>
            <a:r>
              <a:rPr kumimoji="1" lang="en-US" altLang="ja-JP" sz="2800" b="1" dirty="0" err="1" smtClean="0">
                <a:latin typeface="Cambria" panose="02040503050406030204" pitchFamily="18" charset="0"/>
              </a:rPr>
              <a:t>Tadaharu</a:t>
            </a:r>
            <a:r>
              <a:rPr kumimoji="1" lang="en-US" altLang="ja-JP" sz="2800" b="1" dirty="0" smtClean="0">
                <a:latin typeface="Cambria" panose="02040503050406030204" pitchFamily="18" charset="0"/>
              </a:rPr>
              <a:t> </a:t>
            </a:r>
            <a:r>
              <a:rPr kumimoji="1" lang="en-US" altLang="ja-JP" sz="2800" b="1" dirty="0" err="1" smtClean="0">
                <a:latin typeface="Cambria" panose="02040503050406030204" pitchFamily="18" charset="0"/>
              </a:rPr>
              <a:t>Tsumoto</a:t>
            </a:r>
            <a:r>
              <a:rPr kumimoji="1" lang="en-US" altLang="ja-JP" sz="2800" b="1" dirty="0" smtClean="0">
                <a:latin typeface="Cambria" panose="02040503050406030204" pitchFamily="18" charset="0"/>
              </a:rPr>
              <a:t>, </a:t>
            </a:r>
            <a:r>
              <a:rPr kumimoji="1" lang="en-US" altLang="ja-JP" sz="2800" b="1" dirty="0" err="1" smtClean="0">
                <a:latin typeface="Cambria" panose="02040503050406030204" pitchFamily="18" charset="0"/>
              </a:rPr>
              <a:t>MD,PhD</a:t>
            </a:r>
            <a:endParaRPr kumimoji="1" lang="ja-JP" altLang="en-US" sz="2800" b="1" dirty="0">
              <a:solidFill>
                <a:schemeClr val="accent2">
                  <a:lumMod val="75000"/>
                </a:schemeClr>
              </a:solidFill>
              <a:latin typeface="Cambria" panose="02040503050406030204" pitchFamily="18" charset="0"/>
            </a:endParaRPr>
          </a:p>
        </p:txBody>
      </p:sp>
      <p:sp>
        <p:nvSpPr>
          <p:cNvPr id="2" name="テキスト ボックス 1"/>
          <p:cNvSpPr txBox="1"/>
          <p:nvPr/>
        </p:nvSpPr>
        <p:spPr>
          <a:xfrm>
            <a:off x="82132" y="254122"/>
            <a:ext cx="7438676" cy="1374735"/>
          </a:xfrm>
          <a:prstGeom prst="rect">
            <a:avLst/>
          </a:prstGeom>
          <a:noFill/>
        </p:spPr>
        <p:txBody>
          <a:bodyPr wrap="square" rtlCol="0">
            <a:spAutoFit/>
          </a:bodyPr>
          <a:lstStyle/>
          <a:p>
            <a:pPr>
              <a:lnSpc>
                <a:spcPts val="5000"/>
              </a:lnSpc>
            </a:pPr>
            <a:r>
              <a:rPr kumimoji="1" lang="en-US" altLang="ja-JP" sz="4000" b="1" dirty="0" smtClean="0">
                <a:latin typeface="Times New Roman" panose="02020603050405020304" pitchFamily="18" charset="0"/>
                <a:cs typeface="Times New Roman" panose="02020603050405020304" pitchFamily="18" charset="0"/>
              </a:rPr>
              <a:t>Introduction of </a:t>
            </a:r>
            <a:r>
              <a:rPr lang="en-US" altLang="ja-JP" sz="4000" b="1" dirty="0">
                <a:latin typeface="Times New Roman" panose="02020603050405020304" pitchFamily="18" charset="0"/>
                <a:cs typeface="Times New Roman" panose="02020603050405020304" pitchFamily="18" charset="0"/>
              </a:rPr>
              <a:t>Japan Society for the Promotion of </a:t>
            </a:r>
            <a:r>
              <a:rPr lang="en-US" altLang="ja-JP" sz="4000" b="1" dirty="0" smtClean="0">
                <a:latin typeface="Times New Roman" panose="02020603050405020304" pitchFamily="18" charset="0"/>
                <a:cs typeface="Times New Roman" panose="02020603050405020304" pitchFamily="18" charset="0"/>
              </a:rPr>
              <a:t>Science (JSPS)</a:t>
            </a:r>
            <a:endParaRPr kumimoji="1" lang="ja-JP" altLang="en-US" sz="4000" b="1" dirty="0">
              <a:latin typeface="Times New Roman" panose="02020603050405020304" pitchFamily="18" charset="0"/>
              <a:cs typeface="Times New Roman" panose="02020603050405020304" pitchFamily="18" charset="0"/>
            </a:endParaRPr>
          </a:p>
        </p:txBody>
      </p:sp>
      <p:sp>
        <p:nvSpPr>
          <p:cNvPr id="4" name="正方形/長方形 3"/>
          <p:cNvSpPr/>
          <p:nvPr/>
        </p:nvSpPr>
        <p:spPr>
          <a:xfrm>
            <a:off x="0" y="3014840"/>
            <a:ext cx="9144000" cy="2062103"/>
          </a:xfrm>
          <a:prstGeom prst="rect">
            <a:avLst/>
          </a:prstGeom>
        </p:spPr>
        <p:txBody>
          <a:bodyPr wrap="square">
            <a:spAutoFit/>
          </a:bodyPr>
          <a:lstStyle/>
          <a:p>
            <a:pPr algn="ctr">
              <a:spcBef>
                <a:spcPct val="0"/>
              </a:spcBef>
              <a:buNone/>
            </a:pPr>
            <a:r>
              <a:rPr lang="en-US" altLang="ja-JP" sz="3200" b="1" dirty="0" smtClean="0">
                <a:solidFill>
                  <a:schemeClr val="tx2"/>
                </a:solidFill>
                <a:latin typeface="Times New Roman" panose="02020603050405020304" pitchFamily="18" charset="0"/>
                <a:cs typeface="Times New Roman" panose="02020603050405020304" pitchFamily="18" charset="0"/>
              </a:rPr>
              <a:t>Now JSPS is Japan’s </a:t>
            </a:r>
            <a:r>
              <a:rPr lang="en-US" altLang="ja-JP" sz="3200" b="1" dirty="0">
                <a:solidFill>
                  <a:schemeClr val="tx2"/>
                </a:solidFill>
                <a:latin typeface="Times New Roman" panose="02020603050405020304" pitchFamily="18" charset="0"/>
                <a:cs typeface="Times New Roman" panose="02020603050405020304" pitchFamily="18" charset="0"/>
              </a:rPr>
              <a:t>Core Research Funding Agency supporting the </a:t>
            </a:r>
            <a:r>
              <a:rPr lang="en-US" altLang="ja-JP" sz="3200" b="1" dirty="0" smtClean="0">
                <a:solidFill>
                  <a:schemeClr val="tx2"/>
                </a:solidFill>
                <a:latin typeface="Times New Roman" panose="02020603050405020304" pitchFamily="18" charset="0"/>
                <a:cs typeface="Times New Roman" panose="02020603050405020304" pitchFamily="18" charset="0"/>
              </a:rPr>
              <a:t>advancement </a:t>
            </a:r>
            <a:r>
              <a:rPr lang="en-US" altLang="ja-JP" sz="3200" b="1" dirty="0">
                <a:solidFill>
                  <a:schemeClr val="tx2"/>
                </a:solidFill>
                <a:latin typeface="Times New Roman" panose="02020603050405020304" pitchFamily="18" charset="0"/>
                <a:cs typeface="Times New Roman" panose="02020603050405020304" pitchFamily="18" charset="0"/>
              </a:rPr>
              <a:t>of scientific research in all fields </a:t>
            </a:r>
            <a:r>
              <a:rPr lang="en-US" altLang="ja-JP" sz="3200" b="1" dirty="0" smtClean="0">
                <a:solidFill>
                  <a:schemeClr val="tx2"/>
                </a:solidFill>
                <a:latin typeface="Times New Roman" panose="02020603050405020304" pitchFamily="18" charset="0"/>
                <a:cs typeface="Times New Roman" panose="02020603050405020304" pitchFamily="18" charset="0"/>
              </a:rPr>
              <a:t>mainly </a:t>
            </a:r>
            <a:r>
              <a:rPr lang="en-US" altLang="ja-JP" sz="3200" b="1" dirty="0">
                <a:solidFill>
                  <a:schemeClr val="tx2"/>
                </a:solidFill>
                <a:latin typeface="Times New Roman" panose="02020603050405020304" pitchFamily="18" charset="0"/>
                <a:cs typeface="Times New Roman" panose="02020603050405020304" pitchFamily="18" charset="0"/>
              </a:rPr>
              <a:t>by annual subsidies from the Japanese </a:t>
            </a:r>
            <a:r>
              <a:rPr lang="en-US" altLang="ja-JP" sz="3200" b="1" dirty="0" smtClean="0">
                <a:solidFill>
                  <a:schemeClr val="tx2"/>
                </a:solidFill>
                <a:latin typeface="Times New Roman" panose="02020603050405020304" pitchFamily="18" charset="0"/>
                <a:cs typeface="Times New Roman" panose="02020603050405020304" pitchFamily="18" charset="0"/>
              </a:rPr>
              <a:t>Government.</a:t>
            </a:r>
            <a:r>
              <a:rPr lang="ja-JP" altLang="en-US" sz="3000" b="1" dirty="0" smtClean="0">
                <a:solidFill>
                  <a:schemeClr val="tx2"/>
                </a:solidFill>
                <a:latin typeface="Times New Roman" panose="02020603050405020304" pitchFamily="18" charset="0"/>
                <a:cs typeface="Times New Roman" panose="02020603050405020304" pitchFamily="18" charset="0"/>
              </a:rPr>
              <a:t>　</a:t>
            </a:r>
            <a:endParaRPr lang="en-US" altLang="ja-JP" sz="3000" b="1" dirty="0">
              <a:solidFill>
                <a:schemeClr val="tx2"/>
              </a:solidFill>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323528" y="1772816"/>
            <a:ext cx="8496944" cy="954107"/>
          </a:xfrm>
          <a:prstGeom prst="rect">
            <a:avLst/>
          </a:prstGeom>
          <a:noFill/>
        </p:spPr>
        <p:txBody>
          <a:bodyPr wrap="square" rtlCol="0">
            <a:spAutoFit/>
          </a:bodyPr>
          <a:lstStyle/>
          <a:p>
            <a:r>
              <a:rPr lang="en-US" altLang="ja-JP" sz="2800" b="1" dirty="0" smtClean="0">
                <a:solidFill>
                  <a:srgbClr val="C00000"/>
                </a:solidFill>
                <a:latin typeface="Cambria" panose="02040503050406030204" pitchFamily="18" charset="0"/>
              </a:rPr>
              <a:t>JSPS </a:t>
            </a:r>
            <a:r>
              <a:rPr lang="en-US" altLang="ja-JP" sz="2800" b="1" dirty="0">
                <a:solidFill>
                  <a:srgbClr val="C00000"/>
                </a:solidFill>
                <a:latin typeface="Cambria" panose="02040503050406030204" pitchFamily="18" charset="0"/>
              </a:rPr>
              <a:t>was established in 1932 through an endowment by Emperor Showa. </a:t>
            </a:r>
          </a:p>
        </p:txBody>
      </p:sp>
      <p:pic>
        <p:nvPicPr>
          <p:cNvPr id="9" name="Picture 13" descr="N:\000公開フォルダ\企画情報課\2014年度～　新規シンボルマーク・ロゴタイプ\JSPS LOGO\Symbol\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0808" y="315492"/>
            <a:ext cx="1443680" cy="144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0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39552" y="2145918"/>
            <a:ext cx="8362864" cy="2759730"/>
          </a:xfrm>
          <a:prstGeom prst="rect">
            <a:avLst/>
          </a:prstGeom>
          <a:noFill/>
        </p:spPr>
        <p:txBody>
          <a:bodyPr wrap="square" rtlCol="0">
            <a:spAutoFit/>
          </a:bodyPr>
          <a:lstStyle/>
          <a:p>
            <a:pPr>
              <a:lnSpc>
                <a:spcPts val="2600"/>
              </a:lnSpc>
            </a:pPr>
            <a:r>
              <a:rPr kumimoji="1" lang="en-US" altLang="ja-JP" sz="4000" b="1" dirty="0" smtClean="0">
                <a:solidFill>
                  <a:schemeClr val="tx2">
                    <a:lumMod val="75000"/>
                  </a:schemeClr>
                </a:solidFill>
                <a:latin typeface="Cambria" panose="02040503050406030204" pitchFamily="18" charset="0"/>
              </a:rPr>
              <a:t>JSPS Stockholm Office</a:t>
            </a:r>
            <a:endParaRPr lang="en-US" altLang="ja-JP" sz="1200" b="1" dirty="0">
              <a:solidFill>
                <a:schemeClr val="tx2">
                  <a:lumMod val="75000"/>
                </a:schemeClr>
              </a:solidFill>
              <a:latin typeface="Cambria" panose="02040503050406030204" pitchFamily="18" charset="0"/>
            </a:endParaRPr>
          </a:p>
          <a:p>
            <a:pPr>
              <a:lnSpc>
                <a:spcPts val="2600"/>
              </a:lnSpc>
            </a:pPr>
            <a:r>
              <a:rPr kumimoji="1" lang="en-US" altLang="ja-JP" sz="3200" b="1" dirty="0" smtClean="0">
                <a:solidFill>
                  <a:schemeClr val="tx2">
                    <a:lumMod val="75000"/>
                  </a:schemeClr>
                </a:solidFill>
                <a:latin typeface="Cambria" panose="02040503050406030204" pitchFamily="18" charset="0"/>
              </a:rPr>
              <a:t>              </a:t>
            </a:r>
            <a:r>
              <a:rPr kumimoji="1" lang="en-US" altLang="ja-JP" sz="2400" b="1" dirty="0" smtClean="0">
                <a:solidFill>
                  <a:schemeClr val="tx2">
                    <a:lumMod val="75000"/>
                  </a:schemeClr>
                </a:solidFill>
                <a:latin typeface="Cambria" panose="02040503050406030204" pitchFamily="18" charset="0"/>
              </a:rPr>
              <a:t>Director;  </a:t>
            </a:r>
            <a:r>
              <a:rPr lang="en-US" altLang="ja-JP" sz="2400" b="1" dirty="0" smtClean="0">
                <a:solidFill>
                  <a:schemeClr val="tx2">
                    <a:lumMod val="75000"/>
                  </a:schemeClr>
                </a:solidFill>
                <a:latin typeface="Cambria" panose="02040503050406030204" pitchFamily="18" charset="0"/>
              </a:rPr>
              <a:t>Tadaharu Tsumoto</a:t>
            </a:r>
            <a:r>
              <a:rPr kumimoji="1" lang="en-US" altLang="ja-JP" sz="2400" b="1" dirty="0" smtClean="0">
                <a:solidFill>
                  <a:schemeClr val="tx2">
                    <a:lumMod val="75000"/>
                  </a:schemeClr>
                </a:solidFill>
                <a:latin typeface="Cambria" panose="02040503050406030204" pitchFamily="18" charset="0"/>
              </a:rPr>
              <a:t>, MD, PhD</a:t>
            </a:r>
          </a:p>
          <a:p>
            <a:pPr>
              <a:lnSpc>
                <a:spcPts val="2600"/>
              </a:lnSpc>
            </a:pPr>
            <a:r>
              <a:rPr kumimoji="1" lang="en-US" altLang="ja-JP" sz="2400" b="1" dirty="0" smtClean="0">
                <a:solidFill>
                  <a:schemeClr val="tx2">
                    <a:lumMod val="75000"/>
                  </a:schemeClr>
                </a:solidFill>
                <a:latin typeface="Cambria" panose="02040503050406030204" pitchFamily="18" charset="0"/>
              </a:rPr>
              <a:t>  Deputy Director;  Takao Yoshihara</a:t>
            </a:r>
          </a:p>
          <a:p>
            <a:pPr>
              <a:lnSpc>
                <a:spcPts val="2600"/>
              </a:lnSpc>
            </a:pPr>
            <a:r>
              <a:rPr kumimoji="1" lang="en-US" altLang="ja-JP" sz="2400" b="1" dirty="0" smtClean="0">
                <a:solidFill>
                  <a:schemeClr val="tx2">
                    <a:lumMod val="75000"/>
                  </a:schemeClr>
                </a:solidFill>
                <a:latin typeface="Cambria" panose="02040503050406030204" pitchFamily="18" charset="0"/>
              </a:rPr>
              <a:t>                        Staffs;  Kaori Okamoto,</a:t>
            </a:r>
          </a:p>
          <a:p>
            <a:pPr>
              <a:lnSpc>
                <a:spcPts val="2600"/>
              </a:lnSpc>
            </a:pPr>
            <a:r>
              <a:rPr kumimoji="1" lang="en-US" altLang="ja-JP" sz="2400" b="1" dirty="0" smtClean="0">
                <a:solidFill>
                  <a:schemeClr val="tx2">
                    <a:lumMod val="75000"/>
                  </a:schemeClr>
                </a:solidFill>
                <a:latin typeface="Cambria" panose="02040503050406030204" pitchFamily="18" charset="0"/>
              </a:rPr>
              <a:t>                                       Fumie Yamashita, </a:t>
            </a:r>
          </a:p>
          <a:p>
            <a:pPr>
              <a:lnSpc>
                <a:spcPts val="2600"/>
              </a:lnSpc>
            </a:pPr>
            <a:r>
              <a:rPr lang="en-US" altLang="ja-JP" sz="2400" b="1" dirty="0">
                <a:solidFill>
                  <a:schemeClr val="tx2">
                    <a:lumMod val="75000"/>
                  </a:schemeClr>
                </a:solidFill>
                <a:latin typeface="Cambria" panose="02040503050406030204" pitchFamily="18" charset="0"/>
              </a:rPr>
              <a:t> </a:t>
            </a:r>
            <a:r>
              <a:rPr lang="en-US" altLang="ja-JP" sz="2400" b="1" dirty="0" smtClean="0">
                <a:solidFill>
                  <a:schemeClr val="tx2">
                    <a:lumMod val="75000"/>
                  </a:schemeClr>
                </a:solidFill>
                <a:latin typeface="Cambria" panose="02040503050406030204" pitchFamily="18" charset="0"/>
              </a:rPr>
              <a:t>                                      Marika Tashima,</a:t>
            </a:r>
            <a:endParaRPr kumimoji="1" lang="en-US" altLang="ja-JP" sz="2400" b="1" dirty="0" smtClean="0">
              <a:solidFill>
                <a:schemeClr val="tx2">
                  <a:lumMod val="75000"/>
                </a:schemeClr>
              </a:solidFill>
              <a:latin typeface="Cambria" panose="02040503050406030204" pitchFamily="18" charset="0"/>
            </a:endParaRPr>
          </a:p>
          <a:p>
            <a:pPr>
              <a:lnSpc>
                <a:spcPts val="2600"/>
              </a:lnSpc>
            </a:pPr>
            <a:r>
              <a:rPr lang="en-US" altLang="ja-JP" sz="2400" b="1" dirty="0" smtClean="0">
                <a:solidFill>
                  <a:schemeClr val="tx2">
                    <a:lumMod val="75000"/>
                  </a:schemeClr>
                </a:solidFill>
                <a:latin typeface="Cambria" panose="02040503050406030204" pitchFamily="18" charset="0"/>
              </a:rPr>
              <a:t>                                       Viktor </a:t>
            </a:r>
            <a:r>
              <a:rPr lang="en-US" altLang="ja-JP" sz="2400" b="1" dirty="0" err="1" smtClean="0">
                <a:solidFill>
                  <a:schemeClr val="tx2">
                    <a:lumMod val="75000"/>
                  </a:schemeClr>
                </a:solidFill>
                <a:latin typeface="Cambria" panose="02040503050406030204" pitchFamily="18" charset="0"/>
              </a:rPr>
              <a:t>Granstr</a:t>
            </a:r>
            <a:r>
              <a:rPr lang="en-US" altLang="ja-JP" sz="2400" b="1" dirty="0" err="1" smtClean="0">
                <a:solidFill>
                  <a:schemeClr val="tx2">
                    <a:lumMod val="75000"/>
                  </a:schemeClr>
                </a:solidFill>
                <a:latin typeface="Cambria" panose="02040503050406030204" pitchFamily="18" charset="0"/>
                <a:ea typeface="MS Mincho" panose="02020609040205080304" pitchFamily="49" charset="-128"/>
              </a:rPr>
              <a:t>öm</a:t>
            </a:r>
            <a:endParaRPr lang="en-US" altLang="ja-JP" sz="2400" b="1" dirty="0" smtClean="0">
              <a:solidFill>
                <a:schemeClr val="tx2">
                  <a:lumMod val="75000"/>
                </a:schemeClr>
              </a:solidFill>
              <a:latin typeface="Cambria" panose="02040503050406030204" pitchFamily="18" charset="0"/>
            </a:endParaRPr>
          </a:p>
          <a:p>
            <a:pPr>
              <a:lnSpc>
                <a:spcPts val="2600"/>
              </a:lnSpc>
            </a:pPr>
            <a:r>
              <a:rPr lang="en-US" altLang="ja-JP" sz="2400" b="1" dirty="0">
                <a:solidFill>
                  <a:schemeClr val="tx2">
                    <a:lumMod val="75000"/>
                  </a:schemeClr>
                </a:solidFill>
                <a:latin typeface="Cambria" panose="02040503050406030204" pitchFamily="18" charset="0"/>
              </a:rPr>
              <a:t> </a:t>
            </a:r>
            <a:r>
              <a:rPr lang="en-US" altLang="ja-JP" sz="2400" b="1" dirty="0" smtClean="0">
                <a:solidFill>
                  <a:schemeClr val="tx2">
                    <a:lumMod val="75000"/>
                  </a:schemeClr>
                </a:solidFill>
                <a:latin typeface="Cambria" panose="02040503050406030204" pitchFamily="18" charset="0"/>
              </a:rPr>
              <a:t>                                      </a:t>
            </a:r>
            <a:endParaRPr kumimoji="1" lang="en-US" altLang="ja-JP" sz="2400" b="1" dirty="0">
              <a:solidFill>
                <a:schemeClr val="tx2">
                  <a:lumMod val="75000"/>
                </a:schemeClr>
              </a:solidFill>
              <a:latin typeface="Cambria" panose="02040503050406030204" pitchFamily="18" charset="0"/>
            </a:endParaRPr>
          </a:p>
        </p:txBody>
      </p:sp>
      <p:sp>
        <p:nvSpPr>
          <p:cNvPr id="8" name="テキスト ボックス 7"/>
          <p:cNvSpPr txBox="1"/>
          <p:nvPr/>
        </p:nvSpPr>
        <p:spPr>
          <a:xfrm>
            <a:off x="3419872" y="4729460"/>
            <a:ext cx="6552728" cy="2092881"/>
          </a:xfrm>
          <a:prstGeom prst="rect">
            <a:avLst/>
          </a:prstGeom>
          <a:noFill/>
        </p:spPr>
        <p:txBody>
          <a:bodyPr wrap="square" rtlCol="0">
            <a:spAutoFit/>
          </a:bodyPr>
          <a:lstStyle/>
          <a:p>
            <a:pPr>
              <a:lnSpc>
                <a:spcPts val="2600"/>
              </a:lnSpc>
            </a:pPr>
            <a:r>
              <a:rPr lang="en-US" altLang="ja-JP" sz="2400" b="1" dirty="0" err="1" smtClean="0">
                <a:latin typeface="Cambria" panose="02040503050406030204" pitchFamily="18" charset="0"/>
              </a:rPr>
              <a:t>Retzius</a:t>
            </a:r>
            <a:r>
              <a:rPr lang="en-US" altLang="ja-JP" sz="2400" b="1" dirty="0" smtClean="0">
                <a:latin typeface="Cambria" panose="02040503050406030204" pitchFamily="18" charset="0"/>
              </a:rPr>
              <a:t> V</a:t>
            </a:r>
            <a:r>
              <a:rPr lang="sv-SE" altLang="ja-JP" sz="2400" b="1" dirty="0" smtClean="0">
                <a:latin typeface="Cambria" panose="02040503050406030204" pitchFamily="18" charset="0"/>
              </a:rPr>
              <a:t>äg 3, 171 65 Solna, Sweden</a:t>
            </a:r>
          </a:p>
          <a:p>
            <a:pPr>
              <a:lnSpc>
                <a:spcPts val="2600"/>
              </a:lnSpc>
            </a:pPr>
            <a:r>
              <a:rPr kumimoji="1" lang="sv-SE" altLang="ja-JP" sz="2400" b="1" dirty="0" smtClean="0">
                <a:latin typeface="Cambria" panose="02040503050406030204" pitchFamily="18" charset="0"/>
              </a:rPr>
              <a:t>TEL: </a:t>
            </a:r>
            <a:r>
              <a:rPr kumimoji="1" lang="en-US" altLang="ja-JP" sz="2400" b="1" dirty="0" smtClean="0">
                <a:latin typeface="Cambria" panose="02040503050406030204" pitchFamily="18" charset="0"/>
              </a:rPr>
              <a:t>+46-8-5258-4561</a:t>
            </a:r>
          </a:p>
          <a:p>
            <a:pPr>
              <a:lnSpc>
                <a:spcPts val="2600"/>
              </a:lnSpc>
            </a:pPr>
            <a:r>
              <a:rPr lang="en-US" altLang="ja-JP" sz="2400" b="1" dirty="0" smtClean="0">
                <a:latin typeface="Cambria" panose="02040503050406030204" pitchFamily="18" charset="0"/>
              </a:rPr>
              <a:t>FAX: +46-8-31-38-86</a:t>
            </a:r>
          </a:p>
          <a:p>
            <a:pPr>
              <a:lnSpc>
                <a:spcPts val="2600"/>
              </a:lnSpc>
            </a:pPr>
            <a:r>
              <a:rPr kumimoji="1" lang="en-US" altLang="ja-JP" sz="2400" b="1" dirty="0" smtClean="0">
                <a:latin typeface="Cambria" panose="02040503050406030204" pitchFamily="18" charset="0"/>
              </a:rPr>
              <a:t>E-mail: jsps-sto@jsps-sto.com</a:t>
            </a:r>
          </a:p>
          <a:p>
            <a:pPr>
              <a:lnSpc>
                <a:spcPts val="2600"/>
              </a:lnSpc>
            </a:pPr>
            <a:r>
              <a:rPr lang="en-US" altLang="ja-JP" sz="2400" b="1" dirty="0" smtClean="0">
                <a:latin typeface="Cambria" panose="02040503050406030204" pitchFamily="18" charset="0"/>
              </a:rPr>
              <a:t>Facebook</a:t>
            </a:r>
            <a:r>
              <a:rPr lang="en-US" altLang="ja-JP" sz="2400" b="1" dirty="0">
                <a:latin typeface="Cambria" panose="02040503050406030204" pitchFamily="18" charset="0"/>
              </a:rPr>
              <a:t> : </a:t>
            </a:r>
            <a:r>
              <a:rPr lang="en-US" altLang="ja-JP" sz="2400" b="1" dirty="0" smtClean="0">
                <a:latin typeface="Cambria" panose="02040503050406030204" pitchFamily="18" charset="0"/>
              </a:rPr>
              <a:t>JSPS Stockholm Office</a:t>
            </a:r>
          </a:p>
          <a:p>
            <a:pPr>
              <a:lnSpc>
                <a:spcPts val="2600"/>
              </a:lnSpc>
            </a:pPr>
            <a:r>
              <a:rPr lang="en-US" altLang="ja-JP" sz="2400" b="1" dirty="0" smtClean="0">
                <a:solidFill>
                  <a:srgbClr val="C00000"/>
                </a:solidFill>
                <a:latin typeface="Cambria" panose="02040503050406030204" pitchFamily="18" charset="0"/>
              </a:rPr>
              <a:t>http://www.jsps-sto.com</a:t>
            </a:r>
            <a:endParaRPr kumimoji="1" lang="ja-JP" altLang="en-US" sz="2400" b="1" dirty="0">
              <a:solidFill>
                <a:srgbClr val="C00000"/>
              </a:solidFill>
              <a:latin typeface="Cambria" panose="02040503050406030204" pitchFamily="18" charset="0"/>
            </a:endParaRPr>
          </a:p>
        </p:txBody>
      </p:sp>
      <p:pic>
        <p:nvPicPr>
          <p:cNvPr id="2050" name="Picture 2" descr="J:\18. JSPS LOGO\JSPS LOGO\Symbol\7-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100000">
                        <a14:foregroundMark x1="27078" y1="30027" x2="27078" y2="30027"/>
                        <a14:foregroundMark x1="43253" y1="37087" x2="43253" y2="37087"/>
                        <a14:foregroundMark x1="73101" y1="68275" x2="73101" y2="68275"/>
                        <a14:foregroundMark x1="36997" y1="64075" x2="36997" y2="64075"/>
                        <a14:foregroundMark x1="39500" y1="24665" x2="39500" y2="24665"/>
                        <a14:foregroundMark x1="33691" y1="27971" x2="33691" y2="27971"/>
                        <a14:foregroundMark x1="29937" y1="25469" x2="29937" y2="25469"/>
                        <a14:foregroundMark x1="33691" y1="24665" x2="33691" y2="24665"/>
                        <a14:backgroundMark x1="10009" y1="4736" x2="10009" y2="4736"/>
                        <a14:backgroundMark x1="8400" y1="6345" x2="8400" y2="6345"/>
                        <a14:backgroundMark x1="89366" y1="5987" x2="89366" y2="5987"/>
                        <a14:backgroundMark x1="93029" y1="95264" x2="93029" y2="95264"/>
                        <a14:backgroundMark x1="12511" y1="92761" x2="12511" y2="92761"/>
                      </a14:backgroundRemoval>
                    </a14:imgEffect>
                  </a14:imgLayer>
                </a14:imgProps>
              </a:ext>
              <a:ext uri="{28A0092B-C50C-407E-A947-70E740481C1C}">
                <a14:useLocalDpi xmlns:a14="http://schemas.microsoft.com/office/drawing/2010/main" val="0"/>
              </a:ext>
            </a:extLst>
          </a:blip>
          <a:srcRect/>
          <a:stretch>
            <a:fillRect/>
          </a:stretch>
        </p:blipFill>
        <p:spPr bwMode="auto">
          <a:xfrm>
            <a:off x="7092280" y="225098"/>
            <a:ext cx="1738128" cy="169528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4"/>
          <p:cNvSpPr txBox="1"/>
          <p:nvPr/>
        </p:nvSpPr>
        <p:spPr>
          <a:xfrm>
            <a:off x="849345" y="116632"/>
            <a:ext cx="6696744"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600" b="1" dirty="0" err="1" smtClean="0">
                <a:solidFill>
                  <a:schemeClr val="tx2">
                    <a:lumMod val="75000"/>
                  </a:schemeClr>
                </a:solidFill>
                <a:latin typeface="Cambria" panose="02040503050406030204" pitchFamily="18" charset="0"/>
              </a:rPr>
              <a:t>Takk</a:t>
            </a:r>
            <a:r>
              <a:rPr kumimoji="1" lang="en-US" altLang="ja-JP" sz="3600" b="1" i="1" dirty="0" smtClean="0">
                <a:solidFill>
                  <a:schemeClr val="tx2">
                    <a:lumMod val="75000"/>
                  </a:schemeClr>
                </a:solidFill>
                <a:latin typeface="Cambria" panose="02040503050406030204" pitchFamily="18" charset="0"/>
              </a:rPr>
              <a:t>!</a:t>
            </a:r>
          </a:p>
        </p:txBody>
      </p:sp>
      <p:sp>
        <p:nvSpPr>
          <p:cNvPr id="9" name="正方形/長方形 8"/>
          <p:cNvSpPr/>
          <p:nvPr/>
        </p:nvSpPr>
        <p:spPr>
          <a:xfrm>
            <a:off x="-16692" y="692696"/>
            <a:ext cx="8894464" cy="1508105"/>
          </a:xfrm>
          <a:prstGeom prst="rect">
            <a:avLst/>
          </a:prstGeom>
        </p:spPr>
        <p:txBody>
          <a:bodyPr wrap="square">
            <a:spAutoFit/>
          </a:bodyPr>
          <a:lstStyle/>
          <a:p>
            <a:r>
              <a:rPr lang="en-US" altLang="ja-JP" sz="3600" b="1" dirty="0" smtClean="0">
                <a:latin typeface="Chaparral Pro" pitchFamily="18" charset="0"/>
              </a:rPr>
              <a:t>  </a:t>
            </a:r>
            <a:r>
              <a:rPr lang="en-US" altLang="ja-JP" sz="3200" b="1" dirty="0" smtClean="0">
                <a:latin typeface="Chaparral Pro" pitchFamily="18" charset="0"/>
              </a:rPr>
              <a:t>Please contact us anytime if you are </a:t>
            </a:r>
          </a:p>
          <a:p>
            <a:r>
              <a:rPr lang="en-US" altLang="ja-JP" sz="3200" b="1" dirty="0">
                <a:latin typeface="Chaparral Pro" pitchFamily="18" charset="0"/>
              </a:rPr>
              <a:t> </a:t>
            </a:r>
            <a:r>
              <a:rPr lang="en-US" altLang="ja-JP" sz="3200" b="1" dirty="0" smtClean="0">
                <a:latin typeface="Chaparral Pro" pitchFamily="18" charset="0"/>
              </a:rPr>
              <a:t>    interested in the JSPS programs.</a:t>
            </a:r>
          </a:p>
          <a:p>
            <a:pPr marL="622300"/>
            <a:r>
              <a:rPr lang="en-US" altLang="ja-JP" sz="2400" dirty="0" smtClean="0">
                <a:latin typeface="Chaparral Pro" pitchFamily="18" charset="0"/>
              </a:rPr>
              <a:t>   </a:t>
            </a:r>
            <a:endParaRPr lang="en-US" altLang="ja-JP" sz="2400" dirty="0">
              <a:latin typeface="Chaparral Pro" pitchFamily="18" charset="0"/>
            </a:endParaRPr>
          </a:p>
        </p:txBody>
      </p:sp>
      <p:pic>
        <p:nvPicPr>
          <p:cNvPr id="5123" name="Picture 3" descr="J:\26.Stockholm office Brochure\2017\使用写真\P10 Offi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4729461"/>
            <a:ext cx="3233887" cy="215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0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ー 1"/>
          <p:cNvSpPr txBox="1">
            <a:spLocks/>
          </p:cNvSpPr>
          <p:nvPr/>
        </p:nvSpPr>
        <p:spPr>
          <a:xfrm>
            <a:off x="-396552" y="6125976"/>
            <a:ext cx="9881741"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400" b="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9pPr>
          </a:lstStyle>
          <a:p>
            <a:pPr lvl="1">
              <a:lnSpc>
                <a:spcPts val="3200"/>
              </a:lnSpc>
            </a:pPr>
            <a:r>
              <a:rPr lang="en-US" altLang="ja-JP" sz="2200" dirty="0" smtClean="0">
                <a:solidFill>
                  <a:schemeClr val="tx2">
                    <a:lumMod val="50000"/>
                  </a:schemeClr>
                </a:solidFill>
                <a:latin typeface="Times New Roman" panose="02020603050405020304" pitchFamily="18" charset="0"/>
                <a:cs typeface="Times New Roman" panose="02020603050405020304" pitchFamily="18" charset="0"/>
              </a:rPr>
              <a:t># of Researchers in FY2016; </a:t>
            </a:r>
            <a:r>
              <a:rPr lang="en-US" altLang="ja-JP" sz="2200" dirty="0">
                <a:solidFill>
                  <a:schemeClr val="tx2">
                    <a:lumMod val="50000"/>
                  </a:schemeClr>
                </a:solidFill>
                <a:latin typeface="Times New Roman" panose="02020603050405020304" pitchFamily="18" charset="0"/>
                <a:cs typeface="Times New Roman" panose="02020603050405020304" pitchFamily="18" charset="0"/>
              </a:rPr>
              <a:t>Denmark </a:t>
            </a:r>
            <a:r>
              <a:rPr lang="ja-JP" altLang="en-US" sz="2200" dirty="0">
                <a:solidFill>
                  <a:schemeClr val="tx2">
                    <a:lumMod val="50000"/>
                  </a:schemeClr>
                </a:solidFill>
                <a:latin typeface="Times New Roman" panose="02020603050405020304" pitchFamily="18" charset="0"/>
                <a:cs typeface="Times New Roman" panose="02020603050405020304" pitchFamily="18" charset="0"/>
              </a:rPr>
              <a:t>→</a:t>
            </a:r>
            <a:r>
              <a:rPr lang="en-US" altLang="ja-JP" sz="2200" dirty="0">
                <a:solidFill>
                  <a:schemeClr val="tx2">
                    <a:lumMod val="50000"/>
                  </a:schemeClr>
                </a:solidFill>
                <a:latin typeface="Times New Roman" panose="02020603050405020304" pitchFamily="18" charset="0"/>
                <a:cs typeface="Times New Roman" panose="02020603050405020304" pitchFamily="18" charset="0"/>
              </a:rPr>
              <a:t>Japan, 14, Japan</a:t>
            </a:r>
            <a:r>
              <a:rPr lang="ja-JP" altLang="en-US" sz="2200" dirty="0">
                <a:solidFill>
                  <a:schemeClr val="tx2">
                    <a:lumMod val="50000"/>
                  </a:schemeClr>
                </a:solidFill>
                <a:latin typeface="Times New Roman" panose="02020603050405020304" pitchFamily="18" charset="0"/>
                <a:cs typeface="Times New Roman" panose="02020603050405020304" pitchFamily="18" charset="0"/>
              </a:rPr>
              <a:t>→</a:t>
            </a:r>
            <a:r>
              <a:rPr lang="en-US" altLang="ja-JP" sz="2200" dirty="0">
                <a:solidFill>
                  <a:schemeClr val="tx2">
                    <a:lumMod val="50000"/>
                  </a:schemeClr>
                </a:solidFill>
                <a:latin typeface="Times New Roman" panose="02020603050405020304" pitchFamily="18" charset="0"/>
                <a:cs typeface="Times New Roman" panose="02020603050405020304" pitchFamily="18" charset="0"/>
              </a:rPr>
              <a:t>Denmark </a:t>
            </a:r>
            <a:r>
              <a:rPr lang="en-US" altLang="ja-JP" sz="2200" dirty="0" smtClean="0">
                <a:solidFill>
                  <a:schemeClr val="tx2">
                    <a:lumMod val="50000"/>
                  </a:schemeClr>
                </a:solidFill>
                <a:latin typeface="Times New Roman" panose="02020603050405020304" pitchFamily="18" charset="0"/>
                <a:cs typeface="Times New Roman" panose="02020603050405020304" pitchFamily="18" charset="0"/>
              </a:rPr>
              <a:t>19.</a:t>
            </a:r>
            <a:endParaRPr lang="en-US" altLang="ja-JP" sz="2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7" name="コンテンツ プレースホルダー 2"/>
          <p:cNvSpPr>
            <a:spLocks noGrp="1"/>
          </p:cNvSpPr>
          <p:nvPr>
            <p:ph idx="1"/>
          </p:nvPr>
        </p:nvSpPr>
        <p:spPr>
          <a:xfrm>
            <a:off x="0" y="163931"/>
            <a:ext cx="9252520" cy="4680519"/>
          </a:xfrm>
          <a:ln>
            <a:noFill/>
          </a:ln>
        </p:spPr>
        <p:txBody>
          <a:bodyPr>
            <a:normAutofit fontScale="92500" lnSpcReduction="20000"/>
          </a:bodyPr>
          <a:lstStyle/>
          <a:p>
            <a:pPr>
              <a:lnSpc>
                <a:spcPct val="110000"/>
              </a:lnSpc>
            </a:pPr>
            <a:r>
              <a:rPr lang="en-US" altLang="ja-JP" sz="3900" b="1" dirty="0">
                <a:solidFill>
                  <a:schemeClr val="tx2">
                    <a:lumMod val="75000"/>
                  </a:schemeClr>
                </a:solidFill>
                <a:latin typeface="Times New Roman" panose="02020603050405020304" pitchFamily="18" charset="0"/>
                <a:cs typeface="Times New Roman" panose="02020603050405020304" pitchFamily="18" charset="0"/>
              </a:rPr>
              <a:t>JSPS </a:t>
            </a:r>
            <a:r>
              <a:rPr lang="en-US" altLang="ja-JP" sz="3900" dirty="0" smtClean="0">
                <a:latin typeface="Times New Roman" panose="02020603050405020304" pitchFamily="18" charset="0"/>
                <a:cs typeface="Times New Roman" panose="02020603050405020304" pitchFamily="18" charset="0"/>
              </a:rPr>
              <a:t>supports </a:t>
            </a:r>
            <a:r>
              <a:rPr lang="en-US" altLang="ja-JP" sz="3900" i="1" dirty="0">
                <a:solidFill>
                  <a:srgbClr val="C00000"/>
                </a:solidFill>
                <a:latin typeface="Times New Roman" panose="02020603050405020304" pitchFamily="18" charset="0"/>
                <a:cs typeface="Times New Roman" panose="02020603050405020304" pitchFamily="18" charset="0"/>
              </a:rPr>
              <a:t>curiosity-driven </a:t>
            </a:r>
            <a:r>
              <a:rPr lang="en-US" altLang="ja-JP" sz="3900" dirty="0">
                <a:latin typeface="Times New Roman" panose="02020603050405020304" pitchFamily="18" charset="0"/>
                <a:cs typeface="Times New Roman" panose="02020603050405020304" pitchFamily="18" charset="0"/>
              </a:rPr>
              <a:t>researches in</a:t>
            </a:r>
            <a:r>
              <a:rPr lang="en-US" altLang="ja-JP" sz="3900" dirty="0">
                <a:solidFill>
                  <a:srgbClr val="C00000"/>
                </a:solidFill>
                <a:latin typeface="Times New Roman" panose="02020603050405020304" pitchFamily="18" charset="0"/>
                <a:cs typeface="Times New Roman" panose="02020603050405020304" pitchFamily="18" charset="0"/>
              </a:rPr>
              <a:t> natural/social sciences, engineering and </a:t>
            </a:r>
            <a:r>
              <a:rPr lang="en-US" altLang="ja-JP" sz="3900" dirty="0" smtClean="0">
                <a:solidFill>
                  <a:srgbClr val="C00000"/>
                </a:solidFill>
                <a:latin typeface="Times New Roman" panose="02020603050405020304" pitchFamily="18" charset="0"/>
                <a:cs typeface="Times New Roman" panose="02020603050405020304" pitchFamily="18" charset="0"/>
              </a:rPr>
              <a:t>humanities</a:t>
            </a:r>
            <a:r>
              <a:rPr lang="en-US" altLang="ja-JP" sz="3900" dirty="0" smtClean="0">
                <a:solidFill>
                  <a:schemeClr val="accent2"/>
                </a:solidFill>
                <a:latin typeface="Times New Roman" panose="02020603050405020304" pitchFamily="18" charset="0"/>
                <a:cs typeface="Times New Roman" panose="02020603050405020304" pitchFamily="18" charset="0"/>
              </a:rPr>
              <a:t>. </a:t>
            </a:r>
            <a:r>
              <a:rPr lang="en-US" altLang="ja-JP" sz="3900" dirty="0" smtClean="0">
                <a:latin typeface="Times New Roman" panose="02020603050405020304" pitchFamily="18" charset="0"/>
                <a:cs typeface="Times New Roman" panose="02020603050405020304" pitchFamily="18" charset="0"/>
              </a:rPr>
              <a:t>In principle, </a:t>
            </a:r>
            <a:r>
              <a:rPr lang="en-US" altLang="ja-JP" sz="3900" dirty="0">
                <a:latin typeface="Times New Roman" panose="02020603050405020304" pitchFamily="18" charset="0"/>
                <a:cs typeface="Times New Roman" panose="02020603050405020304" pitchFamily="18" charset="0"/>
              </a:rPr>
              <a:t>n</a:t>
            </a:r>
            <a:r>
              <a:rPr lang="en-US" altLang="ja-JP" sz="3900" dirty="0" smtClean="0">
                <a:latin typeface="Times New Roman" panose="02020603050405020304" pitchFamily="18" charset="0"/>
                <a:cs typeface="Times New Roman" panose="02020603050405020304" pitchFamily="18" charset="0"/>
              </a:rPr>
              <a:t>o priority field.</a:t>
            </a:r>
          </a:p>
          <a:p>
            <a:pPr marL="0" indent="0">
              <a:lnSpc>
                <a:spcPct val="110000"/>
              </a:lnSpc>
              <a:buNone/>
            </a:pPr>
            <a:endParaRPr lang="en-US" altLang="ja-JP" sz="1800" dirty="0">
              <a:latin typeface="Arial" panose="020B0604020202020204" pitchFamily="34" charset="0"/>
              <a:cs typeface="Arial" panose="020B0604020202020204" pitchFamily="34" charset="0"/>
            </a:endParaRPr>
          </a:p>
          <a:p>
            <a:r>
              <a:rPr lang="en-US" altLang="ja-JP" sz="3900" b="1" dirty="0" smtClean="0">
                <a:solidFill>
                  <a:schemeClr val="tx2">
                    <a:lumMod val="75000"/>
                  </a:schemeClr>
                </a:solidFill>
                <a:latin typeface="Times New Roman" panose="02020603050405020304" pitchFamily="18" charset="0"/>
                <a:cs typeface="Times New Roman" panose="02020603050405020304" pitchFamily="18" charset="0"/>
              </a:rPr>
              <a:t>JSPS funds</a:t>
            </a:r>
          </a:p>
          <a:p>
            <a:pPr marL="457200" lvl="1" indent="0">
              <a:buNone/>
            </a:pPr>
            <a:r>
              <a:rPr lang="en-US" altLang="ja-JP" sz="3200" b="0" dirty="0" smtClean="0">
                <a:latin typeface="Arial" panose="020B0604020202020204" pitchFamily="34" charset="0"/>
                <a:cs typeface="Arial" panose="020B0604020202020204" pitchFamily="34" charset="0"/>
              </a:rPr>
              <a:t>- </a:t>
            </a:r>
            <a:r>
              <a:rPr lang="en-US" altLang="ja-JP" sz="3200" dirty="0" smtClean="0">
                <a:latin typeface="Times New Roman" panose="02020603050405020304" pitchFamily="18" charset="0"/>
                <a:cs typeface="Times New Roman" panose="02020603050405020304" pitchFamily="18" charset="0"/>
              </a:rPr>
              <a:t>Grant to research projects: </a:t>
            </a:r>
            <a:r>
              <a:rPr lang="en-US" altLang="ja-JP" sz="3000" b="0" dirty="0" smtClean="0">
                <a:latin typeface="Times New Roman" panose="02020603050405020304" pitchFamily="18" charset="0"/>
                <a:cs typeface="Times New Roman" panose="02020603050405020304" pitchFamily="18" charset="0"/>
              </a:rPr>
              <a:t>Grant-in-Aid</a:t>
            </a:r>
            <a:r>
              <a:rPr lang="en-US" altLang="ja-JP" sz="3000" dirty="0" smtClean="0">
                <a:latin typeface="Times New Roman" panose="02020603050405020304" pitchFamily="18" charset="0"/>
                <a:cs typeface="Times New Roman" panose="02020603050405020304" pitchFamily="18" charset="0"/>
              </a:rPr>
              <a:t>: </a:t>
            </a:r>
          </a:p>
          <a:p>
            <a:pPr marL="457200" lvl="1" indent="0">
              <a:buNone/>
            </a:pPr>
            <a:r>
              <a:rPr lang="en-US" altLang="ja-JP" sz="3000" i="1" dirty="0">
                <a:solidFill>
                  <a:srgbClr val="C00000"/>
                </a:solidFill>
                <a:latin typeface="Times New Roman" panose="02020603050405020304" pitchFamily="18" charset="0"/>
                <a:cs typeface="Times New Roman" panose="02020603050405020304" pitchFamily="18" charset="0"/>
              </a:rPr>
              <a:t> </a:t>
            </a:r>
            <a:r>
              <a:rPr lang="en-US" altLang="ja-JP" sz="3000" i="1" dirty="0" smtClean="0">
                <a:solidFill>
                  <a:srgbClr val="C00000"/>
                </a:solidFill>
                <a:latin typeface="Times New Roman" panose="02020603050405020304" pitchFamily="18" charset="0"/>
                <a:cs typeface="Times New Roman" panose="02020603050405020304" pitchFamily="18" charset="0"/>
              </a:rPr>
              <a:t>  </a:t>
            </a:r>
            <a:r>
              <a:rPr lang="en-US" altLang="ja-JP" sz="3000" dirty="0" smtClean="0">
                <a:solidFill>
                  <a:srgbClr val="C00000"/>
                </a:solidFill>
                <a:latin typeface="Times New Roman" panose="02020603050405020304" pitchFamily="18" charset="0"/>
                <a:cs typeface="Times New Roman" panose="02020603050405020304" pitchFamily="18" charset="0"/>
              </a:rPr>
              <a:t> (Total, </a:t>
            </a:r>
            <a:r>
              <a:rPr lang="en-US" altLang="ja-JP" sz="3000" i="1" dirty="0" smtClean="0">
                <a:solidFill>
                  <a:srgbClr val="C00000"/>
                </a:solidFill>
                <a:latin typeface="Times New Roman" panose="02020603050405020304" pitchFamily="18" charset="0"/>
                <a:cs typeface="Times New Roman" panose="02020603050405020304" pitchFamily="18" charset="0"/>
              </a:rPr>
              <a:t>ca.</a:t>
            </a:r>
            <a:r>
              <a:rPr lang="en-US" altLang="ja-JP" sz="3000" dirty="0" smtClean="0">
                <a:solidFill>
                  <a:srgbClr val="C00000"/>
                </a:solidFill>
                <a:latin typeface="Times New Roman" panose="02020603050405020304" pitchFamily="18" charset="0"/>
                <a:cs typeface="Times New Roman" panose="02020603050405020304" pitchFamily="18" charset="0"/>
              </a:rPr>
              <a:t>1.1 billion</a:t>
            </a:r>
            <a:r>
              <a:rPr lang="en-GB" altLang="ja-JP" sz="3000" dirty="0">
                <a:solidFill>
                  <a:srgbClr val="C00000"/>
                </a:solidFill>
                <a:latin typeface="Times New Roman" panose="02020603050405020304" pitchFamily="18" charset="0"/>
                <a:cs typeface="Times New Roman" panose="02020603050405020304" pitchFamily="18" charset="0"/>
              </a:rPr>
              <a:t> </a:t>
            </a:r>
            <a:r>
              <a:rPr lang="en-GB" altLang="ja-JP" sz="3000" dirty="0" smtClean="0">
                <a:solidFill>
                  <a:srgbClr val="C00000"/>
                </a:solidFill>
                <a:latin typeface="Times New Roman" panose="02020603050405020304" pitchFamily="18" charset="0"/>
                <a:cs typeface="Times New Roman" panose="02020603050405020304" pitchFamily="18" charset="0"/>
              </a:rPr>
              <a:t>€ </a:t>
            </a:r>
            <a:r>
              <a:rPr lang="en-US" altLang="ja-JP" sz="3000" dirty="0" smtClean="0">
                <a:solidFill>
                  <a:srgbClr val="C00000"/>
                </a:solidFill>
                <a:latin typeface="Times New Roman" panose="02020603050405020304" pitchFamily="18" charset="0"/>
                <a:cs typeface="Times New Roman" panose="02020603050405020304" pitchFamily="18" charset="0"/>
              </a:rPr>
              <a:t>/70,000 projects/year</a:t>
            </a:r>
            <a:r>
              <a:rPr lang="en-US" altLang="ja-JP" sz="3000" b="0" dirty="0" smtClean="0">
                <a:latin typeface="Times New Roman" panose="02020603050405020304" pitchFamily="18" charset="0"/>
                <a:cs typeface="Times New Roman" panose="02020603050405020304" pitchFamily="18" charset="0"/>
              </a:rPr>
              <a:t>)</a:t>
            </a:r>
            <a:endParaRPr lang="en-US" altLang="ja-JP" sz="3000" b="0" dirty="0">
              <a:latin typeface="Times New Roman" panose="02020603050405020304" pitchFamily="18" charset="0"/>
              <a:cs typeface="Times New Roman" panose="02020603050405020304" pitchFamily="18" charset="0"/>
            </a:endParaRPr>
          </a:p>
          <a:p>
            <a:pPr lvl="2"/>
            <a:r>
              <a:rPr lang="en-US" altLang="ja-JP" b="0" dirty="0" smtClean="0">
                <a:latin typeface="Arial" panose="020B0604020202020204" pitchFamily="34" charset="0"/>
                <a:cs typeface="Arial" panose="020B0604020202020204" pitchFamily="34" charset="0"/>
              </a:rPr>
              <a:t> </a:t>
            </a:r>
            <a:r>
              <a:rPr lang="en-US" altLang="ja-JP" sz="3000" b="0" dirty="0" smtClean="0">
                <a:latin typeface="Times New Roman" panose="02020603050405020304" pitchFamily="18" charset="0"/>
                <a:cs typeface="Times New Roman" panose="02020603050405020304" pitchFamily="18" charset="0"/>
              </a:rPr>
              <a:t>For researchers at Japanese Institutions, regardless</a:t>
            </a:r>
          </a:p>
          <a:p>
            <a:pPr marL="914400" lvl="2" indent="0">
              <a:buNone/>
            </a:pPr>
            <a:r>
              <a:rPr lang="en-US" altLang="ja-JP" sz="3000" dirty="0">
                <a:latin typeface="Times New Roman" panose="02020603050405020304" pitchFamily="18" charset="0"/>
                <a:cs typeface="Times New Roman" panose="02020603050405020304" pitchFamily="18" charset="0"/>
              </a:rPr>
              <a:t> </a:t>
            </a:r>
            <a:r>
              <a:rPr lang="en-US" altLang="ja-JP" sz="3000" dirty="0" smtClean="0">
                <a:latin typeface="Times New Roman" panose="02020603050405020304" pitchFamily="18" charset="0"/>
                <a:cs typeface="Times New Roman" panose="02020603050405020304" pitchFamily="18" charset="0"/>
              </a:rPr>
              <a:t> </a:t>
            </a:r>
            <a:r>
              <a:rPr lang="en-US" altLang="ja-JP" sz="3000" b="0" dirty="0" smtClean="0">
                <a:latin typeface="Times New Roman" panose="02020603050405020304" pitchFamily="18" charset="0"/>
                <a:cs typeface="Times New Roman" panose="02020603050405020304" pitchFamily="18" charset="0"/>
              </a:rPr>
              <a:t> of  their nationality.</a:t>
            </a:r>
          </a:p>
          <a:p>
            <a:pPr marL="457200" lvl="1" indent="0">
              <a:buNone/>
            </a:pPr>
            <a:r>
              <a:rPr lang="en-US" altLang="ja-JP" dirty="0" smtClean="0">
                <a:latin typeface="Arial" panose="020B0604020202020204" pitchFamily="34" charset="0"/>
                <a:cs typeface="Arial" panose="020B0604020202020204" pitchFamily="34" charset="0"/>
              </a:rPr>
              <a:t>-</a:t>
            </a:r>
            <a:r>
              <a:rPr lang="en-US" altLang="ja-JP" b="0" dirty="0" smtClean="0">
                <a:latin typeface="Arial" panose="020B0604020202020204" pitchFamily="34" charset="0"/>
                <a:cs typeface="Arial" panose="020B0604020202020204" pitchFamily="34" charset="0"/>
              </a:rPr>
              <a:t> </a:t>
            </a:r>
            <a:r>
              <a:rPr lang="en-US" altLang="ja-JP" sz="3000" dirty="0" smtClean="0">
                <a:latin typeface="Times New Roman" panose="02020603050405020304" pitchFamily="18" charset="0"/>
                <a:cs typeface="Times New Roman" panose="02020603050405020304" pitchFamily="18" charset="0"/>
              </a:rPr>
              <a:t>Fellowships:</a:t>
            </a:r>
            <a:r>
              <a:rPr lang="en-US" altLang="ja-JP" sz="3000" b="0" dirty="0" smtClean="0">
                <a:latin typeface="Times New Roman" panose="02020603050405020304" pitchFamily="18" charset="0"/>
                <a:cs typeface="Times New Roman" panose="02020603050405020304" pitchFamily="18" charset="0"/>
              </a:rPr>
              <a:t> </a:t>
            </a:r>
            <a:r>
              <a:rPr lang="en-US" altLang="ja-JP" sz="3000" b="0" i="1" dirty="0" smtClean="0">
                <a:solidFill>
                  <a:srgbClr val="C00000"/>
                </a:solidFill>
                <a:latin typeface="Times New Roman" panose="02020603050405020304" pitchFamily="18" charset="0"/>
                <a:cs typeface="Times New Roman" panose="02020603050405020304" pitchFamily="18" charset="0"/>
              </a:rPr>
              <a:t>ca.</a:t>
            </a:r>
            <a:r>
              <a:rPr lang="en-US" altLang="ja-JP" sz="3000" b="0" dirty="0" smtClean="0">
                <a:solidFill>
                  <a:srgbClr val="C00000"/>
                </a:solidFill>
                <a:latin typeface="Times New Roman" panose="02020603050405020304" pitchFamily="18" charset="0"/>
                <a:cs typeface="Times New Roman" panose="02020603050405020304" pitchFamily="18" charset="0"/>
              </a:rPr>
              <a:t>6,000</a:t>
            </a:r>
            <a:r>
              <a:rPr lang="en-US" altLang="ja-JP" sz="3000" b="0" dirty="0" smtClean="0">
                <a:latin typeface="Times New Roman" panose="02020603050405020304" pitchFamily="18" charset="0"/>
                <a:cs typeface="Times New Roman" panose="02020603050405020304" pitchFamily="18" charset="0"/>
              </a:rPr>
              <a:t> Japanese pre-</a:t>
            </a:r>
            <a:r>
              <a:rPr lang="en-US" altLang="ja-JP" sz="3000" b="0" dirty="0">
                <a:latin typeface="Times New Roman" panose="02020603050405020304" pitchFamily="18" charset="0"/>
                <a:cs typeface="Times New Roman" panose="02020603050405020304" pitchFamily="18" charset="0"/>
              </a:rPr>
              <a:t>/post-docs</a:t>
            </a:r>
            <a:r>
              <a:rPr lang="en-US" altLang="ja-JP" sz="3000" b="0" dirty="0" smtClean="0">
                <a:latin typeface="Times New Roman" panose="02020603050405020304" pitchFamily="18" charset="0"/>
                <a:cs typeface="Times New Roman" panose="02020603050405020304" pitchFamily="18" charset="0"/>
              </a:rPr>
              <a:t>.</a:t>
            </a:r>
          </a:p>
        </p:txBody>
      </p:sp>
      <p:sp>
        <p:nvSpPr>
          <p:cNvPr id="2" name="テキスト ボックス 1"/>
          <p:cNvSpPr txBox="1"/>
          <p:nvPr/>
        </p:nvSpPr>
        <p:spPr>
          <a:xfrm>
            <a:off x="-36512" y="4744808"/>
            <a:ext cx="9089653" cy="1323439"/>
          </a:xfrm>
          <a:prstGeom prst="rect">
            <a:avLst/>
          </a:prstGeom>
          <a:noFill/>
        </p:spPr>
        <p:txBody>
          <a:bodyPr wrap="square" rtlCol="0">
            <a:spAutoFit/>
          </a:bodyPr>
          <a:lstStyle/>
          <a:p>
            <a:pPr lvl="1">
              <a:lnSpc>
                <a:spcPts val="3200"/>
              </a:lnSpc>
            </a:pPr>
            <a:r>
              <a:rPr lang="en-US" altLang="ja-JP" sz="2800" dirty="0" smtClean="0">
                <a:latin typeface="Times New Roman" panose="02020603050405020304" pitchFamily="18" charset="0"/>
                <a:cs typeface="Times New Roman" panose="02020603050405020304" pitchFamily="18" charset="0"/>
              </a:rPr>
              <a:t>-</a:t>
            </a:r>
            <a:r>
              <a:rPr lang="ja-JP" altLang="en-US" sz="2800" dirty="0">
                <a:latin typeface="Times New Roman" panose="02020603050405020304" pitchFamily="18" charset="0"/>
                <a:cs typeface="Times New Roman" panose="02020603050405020304" pitchFamily="18" charset="0"/>
              </a:rPr>
              <a:t> </a:t>
            </a:r>
            <a:r>
              <a:rPr lang="en-US" altLang="ja-JP" sz="2800" dirty="0" smtClean="0">
                <a:latin typeface="Times New Roman" panose="02020603050405020304" pitchFamily="18" charset="0"/>
                <a:cs typeface="Times New Roman" panose="02020603050405020304" pitchFamily="18" charset="0"/>
              </a:rPr>
              <a:t>International </a:t>
            </a:r>
            <a:r>
              <a:rPr lang="en-US" altLang="ja-JP" sz="2800" dirty="0">
                <a:latin typeface="Times New Roman" panose="02020603050405020304" pitchFamily="18" charset="0"/>
                <a:cs typeface="Times New Roman" panose="02020603050405020304" pitchFamily="18" charset="0"/>
              </a:rPr>
              <a:t>collaborations:</a:t>
            </a:r>
            <a:r>
              <a:rPr lang="ja-JP" altLang="en-US" sz="2800" dirty="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Bi- &amp; multi-lateral </a:t>
            </a:r>
            <a:r>
              <a:rPr lang="en-US" altLang="ja-JP" sz="2800" dirty="0" smtClean="0">
                <a:latin typeface="Times New Roman" panose="02020603050405020304" pitchFamily="18" charset="0"/>
                <a:cs typeface="Times New Roman" panose="02020603050405020304" pitchFamily="18" charset="0"/>
              </a:rPr>
              <a:t>programs </a:t>
            </a:r>
            <a:endParaRPr lang="en-US" altLang="ja-JP" sz="2800" dirty="0">
              <a:latin typeface="Times New Roman" panose="02020603050405020304" pitchFamily="18" charset="0"/>
              <a:cs typeface="Times New Roman" panose="02020603050405020304" pitchFamily="18" charset="0"/>
            </a:endParaRPr>
          </a:p>
          <a:p>
            <a:pPr lvl="1">
              <a:lnSpc>
                <a:spcPts val="3200"/>
              </a:lnSpc>
            </a:pPr>
            <a:r>
              <a:rPr lang="en-US" altLang="ja-JP" sz="2800" dirty="0" smtClean="0">
                <a:latin typeface="Times New Roman" panose="02020603050405020304" pitchFamily="18" charset="0"/>
                <a:cs typeface="Times New Roman" panose="02020603050405020304" pitchFamily="18" charset="0"/>
              </a:rPr>
              <a:t>  Mobility facilitation by </a:t>
            </a:r>
            <a:r>
              <a:rPr lang="en-US" altLang="ja-JP" sz="2800" dirty="0">
                <a:latin typeface="Times New Roman" panose="02020603050405020304" pitchFamily="18" charset="0"/>
                <a:cs typeface="Times New Roman" panose="02020603050405020304" pitchFamily="18" charset="0"/>
              </a:rPr>
              <a:t>international programs (per year):</a:t>
            </a:r>
            <a:br>
              <a:rPr lang="en-US" altLang="ja-JP" sz="2800" dirty="0">
                <a:latin typeface="Times New Roman" panose="02020603050405020304" pitchFamily="18" charset="0"/>
                <a:cs typeface="Times New Roman" panose="02020603050405020304" pitchFamily="18" charset="0"/>
              </a:rPr>
            </a:br>
            <a:r>
              <a:rPr lang="en-US" altLang="ja-JP" sz="2800" dirty="0">
                <a:latin typeface="Times New Roman" panose="02020603050405020304" pitchFamily="18" charset="0"/>
                <a:cs typeface="Times New Roman" panose="02020603050405020304" pitchFamily="18" charset="0"/>
              </a:rPr>
              <a:t>        </a:t>
            </a:r>
            <a:r>
              <a:rPr lang="en-US" altLang="ja-JP" sz="2800" i="1" dirty="0">
                <a:solidFill>
                  <a:srgbClr val="C00000"/>
                </a:solidFill>
                <a:latin typeface="Times New Roman" panose="02020603050405020304" pitchFamily="18" charset="0"/>
                <a:cs typeface="Times New Roman" panose="02020603050405020304" pitchFamily="18" charset="0"/>
              </a:rPr>
              <a:t>ca.</a:t>
            </a:r>
            <a:r>
              <a:rPr lang="en-US" altLang="ja-JP" sz="2800" dirty="0">
                <a:solidFill>
                  <a:srgbClr val="C00000"/>
                </a:solidFill>
                <a:latin typeface="Times New Roman" panose="02020603050405020304" pitchFamily="18" charset="0"/>
                <a:cs typeface="Times New Roman" panose="02020603050405020304" pitchFamily="18" charset="0"/>
              </a:rPr>
              <a:t>10,000 researchers </a:t>
            </a:r>
            <a:r>
              <a:rPr lang="en-US" altLang="ja-JP" sz="2800" dirty="0">
                <a:latin typeface="Times New Roman" panose="02020603050405020304" pitchFamily="18" charset="0"/>
                <a:cs typeface="Times New Roman" panose="02020603050405020304" pitchFamily="18" charset="0"/>
              </a:rPr>
              <a:t>from pre-docs to </a:t>
            </a:r>
            <a:r>
              <a:rPr lang="en-US" altLang="ja-JP" sz="2800" dirty="0" smtClean="0">
                <a:latin typeface="Times New Roman" panose="02020603050405020304" pitchFamily="18" charset="0"/>
                <a:cs typeface="Times New Roman" panose="02020603050405020304" pitchFamily="18" charset="0"/>
              </a:rPr>
              <a:t>professors</a:t>
            </a:r>
          </a:p>
        </p:txBody>
      </p:sp>
    </p:spTree>
    <p:extLst>
      <p:ext uri="{BB962C8B-B14F-4D97-AF65-F5344CB8AC3E}">
        <p14:creationId xmlns:p14="http://schemas.microsoft.com/office/powerpoint/2010/main" val="1214773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 calcmode="lin" valueType="num">
                                      <p:cBhvr additive="base">
                                        <p:cTn id="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anim calcmode="lin" valueType="num">
                                      <p:cBhvr additive="base">
                                        <p:cTn id="1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 calcmode="lin" valueType="num">
                                      <p:cBhvr additive="base">
                                        <p:cTn id="15"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anim calcmode="lin" valueType="num">
                                      <p:cBhvr additive="base">
                                        <p:cTn id="19"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7" end="7"/>
                                            </p:txEl>
                                          </p:spTgt>
                                        </p:tgtEl>
                                        <p:attrNameLst>
                                          <p:attrName>style.visibility</p:attrName>
                                        </p:attrNameLst>
                                      </p:cBhvr>
                                      <p:to>
                                        <p:strVal val="visible"/>
                                      </p:to>
                                    </p:set>
                                    <p:anim calcmode="lin" valueType="num">
                                      <p:cBhvr additive="base">
                                        <p:cTn id="23"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 calcmode="lin" valueType="num">
                                      <p:cBhvr additive="base">
                                        <p:cTn id="27"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059113" y="6100763"/>
            <a:ext cx="2952750"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algn="ctr" eaLnBrk="1" hangingPunct="1">
              <a:defRPr/>
            </a:pPr>
            <a:endParaRPr lang="ja-JP" altLang="en-US" smtClean="0">
              <a:solidFill>
                <a:srgbClr val="FFFFFF"/>
              </a:solidFill>
            </a:endParaRPr>
          </a:p>
        </p:txBody>
      </p:sp>
      <p:sp>
        <p:nvSpPr>
          <p:cNvPr id="64" name="スライド番号プレースホルダー 1"/>
          <p:cNvSpPr txBox="1">
            <a:spLocks/>
          </p:cNvSpPr>
          <p:nvPr/>
        </p:nvSpPr>
        <p:spPr>
          <a:xfrm>
            <a:off x="6991549" y="6515933"/>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kumimoji="1" sz="1400" b="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sz="1400" b="1" kern="1200">
                <a:solidFill>
                  <a:srgbClr val="002060"/>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1400" b="1" kern="1200">
                <a:solidFill>
                  <a:srgbClr val="002060"/>
                </a:solidFill>
                <a:latin typeface="Calibri" panose="020F0502020204030204" pitchFamily="34" charset="0"/>
                <a:ea typeface="ＭＳ Ｐゴシック" panose="020B0600070205080204" pitchFamily="50" charset="-128"/>
                <a:cs typeface="+mn-cs"/>
              </a:defRPr>
            </a:lvl9pPr>
          </a:lstStyle>
          <a:p>
            <a:r>
              <a:rPr lang="en-US" altLang="ja-JP" dirty="0">
                <a:solidFill>
                  <a:schemeClr val="bg1"/>
                </a:solidFill>
                <a:latin typeface="Arial" panose="020B0604020202020204" pitchFamily="34" charset="0"/>
                <a:cs typeface="Arial" panose="020B0604020202020204" pitchFamily="34" charset="0"/>
              </a:rPr>
              <a:t>5</a:t>
            </a:r>
            <a:r>
              <a:rPr lang="en-US" altLang="ja-JP" dirty="0" smtClean="0">
                <a:solidFill>
                  <a:schemeClr val="bg1"/>
                </a:solidFill>
                <a:latin typeface="Arial" panose="020B0604020202020204" pitchFamily="34" charset="0"/>
                <a:cs typeface="Arial" panose="020B0604020202020204" pitchFamily="34" charset="0"/>
              </a:rPr>
              <a:t>/16</a:t>
            </a:r>
            <a:endParaRPr lang="en-US" altLang="ja-JP" dirty="0">
              <a:solidFill>
                <a:schemeClr val="bg1"/>
              </a:solidFill>
              <a:latin typeface="Arial" panose="020B0604020202020204" pitchFamily="34" charset="0"/>
              <a:cs typeface="Arial" panose="020B0604020202020204" pitchFamily="34" charset="0"/>
            </a:endParaRPr>
          </a:p>
        </p:txBody>
      </p:sp>
      <p:pic>
        <p:nvPicPr>
          <p:cNvPr id="48"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588" y="2143397"/>
            <a:ext cx="8229600" cy="4525963"/>
          </a:xfrm>
        </p:spPr>
      </p:pic>
      <p:grpSp>
        <p:nvGrpSpPr>
          <p:cNvPr id="50" name="グループ化 17"/>
          <p:cNvGrpSpPr>
            <a:grpSpLocks/>
          </p:cNvGrpSpPr>
          <p:nvPr/>
        </p:nvGrpSpPr>
        <p:grpSpPr bwMode="auto">
          <a:xfrm>
            <a:off x="7092280" y="2675548"/>
            <a:ext cx="1824037" cy="944766"/>
            <a:chOff x="4689068" y="2544243"/>
            <a:chExt cx="1824445" cy="944703"/>
          </a:xfrm>
        </p:grpSpPr>
        <p:sp>
          <p:nvSpPr>
            <p:cNvPr id="51" name="AutoShape 12"/>
            <p:cNvSpPr>
              <a:spLocks noChangeArrowheads="1"/>
            </p:cNvSpPr>
            <p:nvPr/>
          </p:nvSpPr>
          <p:spPr bwMode="auto">
            <a:xfrm>
              <a:off x="4857381" y="2544243"/>
              <a:ext cx="1656132" cy="761424"/>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lIns="36000" tIns="36000" rIns="36000" bIns="36000" anchor="ctr">
              <a:spAutoFit/>
            </a:bodyPr>
            <a:lstStyle/>
            <a:p>
              <a:pPr algn="ctr" fontAlgn="auto">
                <a:spcBef>
                  <a:spcPct val="50000"/>
                </a:spcBef>
                <a:spcAft>
                  <a:spcPts val="0"/>
                </a:spcAft>
                <a:defRPr/>
              </a:pPr>
              <a:r>
                <a:rPr lang="en-US" altLang="ja-JP" sz="20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JSPS TOKYO</a:t>
              </a:r>
            </a:p>
          </p:txBody>
        </p:sp>
        <p:cxnSp>
          <p:nvCxnSpPr>
            <p:cNvPr id="53" name="AutoShape 36"/>
            <p:cNvCxnSpPr>
              <a:cxnSpLocks noChangeShapeType="1"/>
            </p:cNvCxnSpPr>
            <p:nvPr/>
          </p:nvCxnSpPr>
          <p:spPr bwMode="auto">
            <a:xfrm flipV="1">
              <a:off x="4800193" y="3248631"/>
              <a:ext cx="141346" cy="161490"/>
            </a:xfrm>
            <a:prstGeom prst="straightConnector1">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sp>
          <p:nvSpPr>
            <p:cNvPr id="54" name="Oval 37"/>
            <p:cNvSpPr>
              <a:spLocks noChangeArrowheads="1"/>
            </p:cNvSpPr>
            <p:nvPr/>
          </p:nvSpPr>
          <p:spPr bwMode="auto">
            <a:xfrm>
              <a:off x="4689068" y="3388934"/>
              <a:ext cx="111125" cy="100012"/>
            </a:xfrm>
            <a:prstGeom prst="ellipse">
              <a:avLst/>
            </a:prstGeom>
            <a:solidFill>
              <a:srgbClr val="0000FF"/>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400">
                <a:solidFill>
                  <a:srgbClr val="002060"/>
                </a:solidFill>
                <a:latin typeface="Arial" panose="020B0604020202020204" pitchFamily="34" charset="0"/>
                <a:cs typeface="Arial" panose="020B0604020202020204" pitchFamily="34" charset="0"/>
              </a:endParaRPr>
            </a:p>
          </p:txBody>
        </p:sp>
      </p:grpSp>
      <p:cxnSp>
        <p:nvCxnSpPr>
          <p:cNvPr id="56" name="AutoShape 20"/>
          <p:cNvCxnSpPr>
            <a:cxnSpLocks noChangeShapeType="1"/>
          </p:cNvCxnSpPr>
          <p:nvPr/>
        </p:nvCxnSpPr>
        <p:spPr bwMode="auto">
          <a:xfrm>
            <a:off x="991036" y="3542603"/>
            <a:ext cx="201613" cy="912812"/>
          </a:xfrm>
          <a:prstGeom prst="straightConnector1">
            <a:avLst/>
          </a:prstGeom>
          <a:noFill/>
          <a:ln w="19050">
            <a:solidFill>
              <a:srgbClr val="000000"/>
            </a:solidFill>
            <a:round/>
            <a:headEnd type="none" w="lg" len="lg"/>
            <a:tailEnd/>
          </a:ln>
          <a:extLst>
            <a:ext uri="{909E8E84-426E-40DD-AFC4-6F175D3DCCD1}">
              <a14:hiddenFill xmlns:a14="http://schemas.microsoft.com/office/drawing/2010/main">
                <a:noFill/>
              </a14:hiddenFill>
            </a:ext>
          </a:extLst>
        </p:spPr>
      </p:cxnSp>
      <p:sp>
        <p:nvSpPr>
          <p:cNvPr id="57" name="AutoShape 22"/>
          <p:cNvSpPr>
            <a:spLocks noChangeArrowheads="1"/>
          </p:cNvSpPr>
          <p:nvPr/>
        </p:nvSpPr>
        <p:spPr bwMode="auto">
          <a:xfrm>
            <a:off x="9525" y="4386456"/>
            <a:ext cx="3049588" cy="352853"/>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San Francisco Office</a:t>
            </a:r>
          </a:p>
        </p:txBody>
      </p:sp>
      <p:sp>
        <p:nvSpPr>
          <p:cNvPr id="58" name="Oval 34"/>
          <p:cNvSpPr>
            <a:spLocks noChangeArrowheads="1"/>
          </p:cNvSpPr>
          <p:nvPr/>
        </p:nvSpPr>
        <p:spPr bwMode="auto">
          <a:xfrm>
            <a:off x="949012" y="3471100"/>
            <a:ext cx="74612" cy="68262"/>
          </a:xfrm>
          <a:prstGeom prst="ellipse">
            <a:avLst/>
          </a:prstGeom>
          <a:solidFill>
            <a:srgbClr val="FF0000"/>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400">
              <a:solidFill>
                <a:srgbClr val="002060"/>
              </a:solidFill>
            </a:endParaRPr>
          </a:p>
        </p:txBody>
      </p:sp>
      <p:cxnSp>
        <p:nvCxnSpPr>
          <p:cNvPr id="59" name="AutoShape 21"/>
          <p:cNvCxnSpPr>
            <a:cxnSpLocks noChangeShapeType="1"/>
          </p:cNvCxnSpPr>
          <p:nvPr/>
        </p:nvCxnSpPr>
        <p:spPr bwMode="auto">
          <a:xfrm flipH="1" flipV="1">
            <a:off x="1628170" y="2693154"/>
            <a:ext cx="440138" cy="726861"/>
          </a:xfrm>
          <a:prstGeom prst="straightConnector1">
            <a:avLst/>
          </a:prstGeom>
          <a:noFill/>
          <a:ln w="19050">
            <a:solidFill>
              <a:srgbClr val="000000"/>
            </a:solidFill>
            <a:round/>
            <a:headEnd type="none" w="lg" len="lg"/>
            <a:tailEnd/>
          </a:ln>
          <a:extLst>
            <a:ext uri="{909E8E84-426E-40DD-AFC4-6F175D3DCCD1}">
              <a14:hiddenFill xmlns:a14="http://schemas.microsoft.com/office/drawing/2010/main">
                <a:noFill/>
              </a14:hiddenFill>
            </a:ext>
          </a:extLst>
        </p:spPr>
      </p:cxnSp>
      <p:sp>
        <p:nvSpPr>
          <p:cNvPr id="66" name="AutoShape 23"/>
          <p:cNvSpPr>
            <a:spLocks noChangeArrowheads="1"/>
          </p:cNvSpPr>
          <p:nvPr/>
        </p:nvSpPr>
        <p:spPr bwMode="auto">
          <a:xfrm>
            <a:off x="394644" y="2356067"/>
            <a:ext cx="2593180" cy="352853"/>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Washington Office</a:t>
            </a:r>
          </a:p>
        </p:txBody>
      </p:sp>
      <p:sp>
        <p:nvSpPr>
          <p:cNvPr id="67" name="Oval 33"/>
          <p:cNvSpPr>
            <a:spLocks noChangeArrowheads="1"/>
          </p:cNvSpPr>
          <p:nvPr/>
        </p:nvSpPr>
        <p:spPr bwMode="auto">
          <a:xfrm>
            <a:off x="2040706" y="3434333"/>
            <a:ext cx="76200" cy="66675"/>
          </a:xfrm>
          <a:prstGeom prst="ellipse">
            <a:avLst/>
          </a:prstGeom>
          <a:solidFill>
            <a:srgbClr val="FF0000"/>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400">
              <a:solidFill>
                <a:srgbClr val="002060"/>
              </a:solidFill>
            </a:endParaRPr>
          </a:p>
        </p:txBody>
      </p:sp>
      <p:sp>
        <p:nvSpPr>
          <p:cNvPr id="68" name="AutoShape 41"/>
          <p:cNvSpPr>
            <a:spLocks noChangeArrowheads="1"/>
          </p:cNvSpPr>
          <p:nvPr/>
        </p:nvSpPr>
        <p:spPr bwMode="auto">
          <a:xfrm>
            <a:off x="6874301" y="3826962"/>
            <a:ext cx="2077170" cy="352853"/>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Beijing Office</a:t>
            </a:r>
          </a:p>
        </p:txBody>
      </p:sp>
      <p:cxnSp>
        <p:nvCxnSpPr>
          <p:cNvPr id="70" name="AutoShape 42"/>
          <p:cNvCxnSpPr>
            <a:cxnSpLocks noChangeShapeType="1"/>
          </p:cNvCxnSpPr>
          <p:nvPr/>
        </p:nvCxnSpPr>
        <p:spPr bwMode="auto">
          <a:xfrm>
            <a:off x="6479412" y="3515304"/>
            <a:ext cx="489485" cy="473994"/>
          </a:xfrm>
          <a:prstGeom prst="straightConnector1">
            <a:avLst/>
          </a:prstGeom>
          <a:noFill/>
          <a:ln w="19050">
            <a:solidFill>
              <a:srgbClr val="000000"/>
            </a:solidFill>
            <a:miter lim="800000"/>
            <a:headEnd type="none" w="lg" len="lg"/>
            <a:tailEnd/>
          </a:ln>
          <a:extLst>
            <a:ext uri="{909E8E84-426E-40DD-AFC4-6F175D3DCCD1}">
              <a14:hiddenFill xmlns:a14="http://schemas.microsoft.com/office/drawing/2010/main">
                <a:noFill/>
              </a14:hiddenFill>
            </a:ext>
          </a:extLst>
        </p:spPr>
      </p:cxnSp>
      <p:sp>
        <p:nvSpPr>
          <p:cNvPr id="71" name="Oval 38"/>
          <p:cNvSpPr>
            <a:spLocks noChangeArrowheads="1"/>
          </p:cNvSpPr>
          <p:nvPr/>
        </p:nvSpPr>
        <p:spPr bwMode="auto">
          <a:xfrm>
            <a:off x="6401843" y="3449518"/>
            <a:ext cx="74612" cy="76200"/>
          </a:xfrm>
          <a:prstGeom prst="ellipse">
            <a:avLst/>
          </a:prstGeom>
          <a:solidFill>
            <a:srgbClr val="FF0000"/>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400">
              <a:solidFill>
                <a:srgbClr val="002060"/>
              </a:solidFill>
            </a:endParaRPr>
          </a:p>
        </p:txBody>
      </p:sp>
      <p:sp>
        <p:nvSpPr>
          <p:cNvPr id="72" name="AutoShape 11"/>
          <p:cNvSpPr>
            <a:spLocks noChangeArrowheads="1"/>
          </p:cNvSpPr>
          <p:nvPr/>
        </p:nvSpPr>
        <p:spPr bwMode="auto">
          <a:xfrm>
            <a:off x="5608965" y="4836700"/>
            <a:ext cx="2444129" cy="352853"/>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Bangkok Office</a:t>
            </a:r>
          </a:p>
        </p:txBody>
      </p:sp>
      <p:cxnSp>
        <p:nvCxnSpPr>
          <p:cNvPr id="73" name="AutoShape 19"/>
          <p:cNvCxnSpPr>
            <a:cxnSpLocks noChangeShapeType="1"/>
          </p:cNvCxnSpPr>
          <p:nvPr/>
        </p:nvCxnSpPr>
        <p:spPr bwMode="auto">
          <a:xfrm>
            <a:off x="6364397" y="4379883"/>
            <a:ext cx="142875" cy="536575"/>
          </a:xfrm>
          <a:prstGeom prst="straightConnector1">
            <a:avLst/>
          </a:prstGeom>
          <a:noFill/>
          <a:ln w="19050">
            <a:solidFill>
              <a:srgbClr val="000000"/>
            </a:solidFill>
            <a:round/>
            <a:headEnd type="none" w="sm" len="sm"/>
            <a:tailEnd/>
          </a:ln>
          <a:extLst>
            <a:ext uri="{909E8E84-426E-40DD-AFC4-6F175D3DCCD1}">
              <a14:hiddenFill xmlns:a14="http://schemas.microsoft.com/office/drawing/2010/main">
                <a:noFill/>
              </a14:hiddenFill>
            </a:ext>
          </a:extLst>
        </p:spPr>
      </p:cxnSp>
      <p:sp>
        <p:nvSpPr>
          <p:cNvPr id="74" name="Oval 39"/>
          <p:cNvSpPr>
            <a:spLocks noChangeArrowheads="1"/>
          </p:cNvSpPr>
          <p:nvPr/>
        </p:nvSpPr>
        <p:spPr bwMode="auto">
          <a:xfrm flipV="1">
            <a:off x="6307014" y="4293132"/>
            <a:ext cx="71438" cy="69850"/>
          </a:xfrm>
          <a:prstGeom prst="ellipse">
            <a:avLst/>
          </a:prstGeom>
          <a:solidFill>
            <a:srgbClr val="FF0000"/>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400">
              <a:solidFill>
                <a:srgbClr val="002060"/>
              </a:solidFill>
            </a:endParaRPr>
          </a:p>
        </p:txBody>
      </p:sp>
      <p:cxnSp>
        <p:nvCxnSpPr>
          <p:cNvPr id="76" name="AutoShape 17"/>
          <p:cNvCxnSpPr>
            <a:cxnSpLocks noChangeShapeType="1"/>
          </p:cNvCxnSpPr>
          <p:nvPr/>
        </p:nvCxnSpPr>
        <p:spPr bwMode="auto">
          <a:xfrm flipH="1">
            <a:off x="3251146" y="3937768"/>
            <a:ext cx="1181100" cy="1644650"/>
          </a:xfrm>
          <a:prstGeom prst="straightConnector1">
            <a:avLst/>
          </a:prstGeom>
          <a:noFill/>
          <a:ln w="19050">
            <a:solidFill>
              <a:srgbClr val="000000"/>
            </a:solidFill>
            <a:round/>
            <a:headEnd type="none" w="lg" len="lg"/>
            <a:tailEnd/>
          </a:ln>
          <a:extLst>
            <a:ext uri="{909E8E84-426E-40DD-AFC4-6F175D3DCCD1}">
              <a14:hiddenFill xmlns:a14="http://schemas.microsoft.com/office/drawing/2010/main">
                <a:noFill/>
              </a14:hiddenFill>
            </a:ext>
          </a:extLst>
        </p:spPr>
      </p:cxnSp>
      <p:sp>
        <p:nvSpPr>
          <p:cNvPr id="78" name="AutoShape 24"/>
          <p:cNvSpPr>
            <a:spLocks noChangeArrowheads="1"/>
          </p:cNvSpPr>
          <p:nvPr/>
        </p:nvSpPr>
        <p:spPr bwMode="auto">
          <a:xfrm>
            <a:off x="1255713" y="5229200"/>
            <a:ext cx="3184525" cy="355937"/>
          </a:xfrm>
          <a:prstGeom prst="roundRect">
            <a:avLst>
              <a:gd name="adj" fmla="val 19083"/>
            </a:avLst>
          </a:prstGeom>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Cairo Research Station</a:t>
            </a:r>
          </a:p>
        </p:txBody>
      </p:sp>
      <p:sp>
        <p:nvSpPr>
          <p:cNvPr id="79" name="Oval 31"/>
          <p:cNvSpPr>
            <a:spLocks noChangeArrowheads="1"/>
          </p:cNvSpPr>
          <p:nvPr/>
        </p:nvSpPr>
        <p:spPr bwMode="auto">
          <a:xfrm>
            <a:off x="4427984" y="3861048"/>
            <a:ext cx="73025" cy="66675"/>
          </a:xfrm>
          <a:prstGeom prst="ellipse">
            <a:avLst/>
          </a:prstGeom>
          <a:solidFill>
            <a:srgbClr val="FF0000"/>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400">
              <a:solidFill>
                <a:srgbClr val="002060"/>
              </a:solidFill>
            </a:endParaRPr>
          </a:p>
        </p:txBody>
      </p:sp>
      <p:cxnSp>
        <p:nvCxnSpPr>
          <p:cNvPr id="80" name="AutoShape 18"/>
          <p:cNvCxnSpPr>
            <a:cxnSpLocks noChangeShapeType="1"/>
          </p:cNvCxnSpPr>
          <p:nvPr/>
        </p:nvCxnSpPr>
        <p:spPr bwMode="auto">
          <a:xfrm>
            <a:off x="4747548" y="4838064"/>
            <a:ext cx="769938" cy="650875"/>
          </a:xfrm>
          <a:prstGeom prst="straightConnector1">
            <a:avLst/>
          </a:prstGeom>
          <a:noFill/>
          <a:ln w="19050">
            <a:solidFill>
              <a:srgbClr val="000000"/>
            </a:solidFill>
            <a:round/>
            <a:headEnd type="none" w="lg" len="lg"/>
            <a:tailEnd/>
          </a:ln>
          <a:extLst>
            <a:ext uri="{909E8E84-426E-40DD-AFC4-6F175D3DCCD1}">
              <a14:hiddenFill xmlns:a14="http://schemas.microsoft.com/office/drawing/2010/main">
                <a:noFill/>
              </a14:hiddenFill>
            </a:ext>
          </a:extLst>
        </p:spPr>
      </p:cxnSp>
      <p:sp>
        <p:nvSpPr>
          <p:cNvPr id="81" name="AutoShape 26"/>
          <p:cNvSpPr>
            <a:spLocks noChangeArrowheads="1"/>
          </p:cNvSpPr>
          <p:nvPr/>
        </p:nvSpPr>
        <p:spPr bwMode="auto">
          <a:xfrm>
            <a:off x="5080730" y="5452411"/>
            <a:ext cx="3314972" cy="352853"/>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Nairobi Research </a:t>
            </a:r>
            <a:r>
              <a:rPr lang="en-US" altLang="ja-JP" sz="1600" dirty="0" smtClean="0">
                <a:solidFill>
                  <a:schemeClr val="tx1"/>
                </a:solidFill>
                <a:latin typeface="Arial" panose="020B0604020202020204" pitchFamily="34" charset="0"/>
                <a:cs typeface="Arial" panose="020B0604020202020204" pitchFamily="34" charset="0"/>
              </a:rPr>
              <a:t>Station</a:t>
            </a:r>
            <a:endParaRPr lang="en-US" altLang="ja-JP" sz="1600" dirty="0">
              <a:solidFill>
                <a:schemeClr val="tx1"/>
              </a:solidFill>
              <a:latin typeface="Arial" panose="020B0604020202020204" pitchFamily="34" charset="0"/>
              <a:cs typeface="Arial" panose="020B0604020202020204" pitchFamily="34" charset="0"/>
            </a:endParaRPr>
          </a:p>
        </p:txBody>
      </p:sp>
      <p:sp>
        <p:nvSpPr>
          <p:cNvPr id="82" name="Oval 32"/>
          <p:cNvSpPr>
            <a:spLocks noChangeArrowheads="1"/>
          </p:cNvSpPr>
          <p:nvPr/>
        </p:nvSpPr>
        <p:spPr bwMode="auto">
          <a:xfrm>
            <a:off x="4659774" y="4765620"/>
            <a:ext cx="73025" cy="73025"/>
          </a:xfrm>
          <a:prstGeom prst="ellipse">
            <a:avLst/>
          </a:prstGeom>
          <a:solidFill>
            <a:srgbClr val="FF0000"/>
          </a:solidFill>
          <a:ln w="9525">
            <a:solidFill>
              <a:srgbClr val="00000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ja-JP" altLang="en-US" sz="1400">
              <a:solidFill>
                <a:srgbClr val="002060"/>
              </a:solidFill>
            </a:endParaRPr>
          </a:p>
        </p:txBody>
      </p:sp>
      <p:cxnSp>
        <p:nvCxnSpPr>
          <p:cNvPr id="83" name="AutoShape 15"/>
          <p:cNvCxnSpPr>
            <a:cxnSpLocks noChangeShapeType="1"/>
          </p:cNvCxnSpPr>
          <p:nvPr/>
        </p:nvCxnSpPr>
        <p:spPr bwMode="auto">
          <a:xfrm flipH="1">
            <a:off x="3455111" y="3284984"/>
            <a:ext cx="498085" cy="409400"/>
          </a:xfrm>
          <a:prstGeom prst="straightConnector1">
            <a:avLst/>
          </a:prstGeom>
          <a:noFill/>
          <a:ln w="19050">
            <a:solidFill>
              <a:srgbClr val="000000"/>
            </a:solidFill>
            <a:round/>
            <a:headEnd type="none" w="lg" len="lg"/>
            <a:tailEnd/>
          </a:ln>
          <a:extLst>
            <a:ext uri="{909E8E84-426E-40DD-AFC4-6F175D3DCCD1}">
              <a14:hiddenFill xmlns:a14="http://schemas.microsoft.com/office/drawing/2010/main">
                <a:noFill/>
              </a14:hiddenFill>
            </a:ext>
          </a:extLst>
        </p:spPr>
      </p:cxnSp>
      <p:sp>
        <p:nvSpPr>
          <p:cNvPr id="85" name="AutoShape 24"/>
          <p:cNvSpPr>
            <a:spLocks noChangeArrowheads="1"/>
          </p:cNvSpPr>
          <p:nvPr/>
        </p:nvSpPr>
        <p:spPr bwMode="auto">
          <a:xfrm>
            <a:off x="1880706" y="3673837"/>
            <a:ext cx="2508250" cy="355937"/>
          </a:xfrm>
          <a:prstGeom prst="roundRect">
            <a:avLst>
              <a:gd name="adj" fmla="val 19083"/>
            </a:avLst>
          </a:prstGeom>
          <a:solidFill>
            <a:schemeClr val="accent3"/>
          </a:solidFill>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Strasbourg Office</a:t>
            </a:r>
          </a:p>
        </p:txBody>
      </p:sp>
      <p:cxnSp>
        <p:nvCxnSpPr>
          <p:cNvPr id="86" name="AutoShape 16"/>
          <p:cNvCxnSpPr>
            <a:cxnSpLocks noChangeShapeType="1"/>
          </p:cNvCxnSpPr>
          <p:nvPr/>
        </p:nvCxnSpPr>
        <p:spPr bwMode="auto">
          <a:xfrm flipV="1">
            <a:off x="4091694" y="3017978"/>
            <a:ext cx="668338" cy="119062"/>
          </a:xfrm>
          <a:prstGeom prst="straightConnector1">
            <a:avLst/>
          </a:prstGeom>
          <a:noFill/>
          <a:ln w="19050">
            <a:solidFill>
              <a:srgbClr val="000000"/>
            </a:solidFill>
            <a:round/>
            <a:headEnd type="none" w="lg" len="lg"/>
            <a:tailEnd/>
          </a:ln>
          <a:extLst>
            <a:ext uri="{909E8E84-426E-40DD-AFC4-6F175D3DCCD1}">
              <a14:hiddenFill xmlns:a14="http://schemas.microsoft.com/office/drawing/2010/main">
                <a:noFill/>
              </a14:hiddenFill>
            </a:ext>
          </a:extLst>
        </p:spPr>
      </p:cxnSp>
      <p:sp>
        <p:nvSpPr>
          <p:cNvPr id="88" name="AutoShape 12"/>
          <p:cNvSpPr>
            <a:spLocks noChangeArrowheads="1"/>
          </p:cNvSpPr>
          <p:nvPr/>
        </p:nvSpPr>
        <p:spPr bwMode="auto">
          <a:xfrm>
            <a:off x="4442527" y="2857845"/>
            <a:ext cx="2357437" cy="352425"/>
          </a:xfrm>
          <a:prstGeom prst="roundRect">
            <a:avLst>
              <a:gd name="adj" fmla="val 16667"/>
            </a:avLst>
          </a:prstGeom>
          <a:solidFill>
            <a:schemeClr val="accent3"/>
          </a:solidFill>
          <a:ln>
            <a:headEnd/>
            <a:tailEnd/>
          </a:ln>
        </p:spPr>
        <p:style>
          <a:lnRef idx="3">
            <a:schemeClr val="lt1"/>
          </a:lnRef>
          <a:fillRef idx="1">
            <a:schemeClr val="accent3"/>
          </a:fillRef>
          <a:effectRef idx="1">
            <a:schemeClr val="accent3"/>
          </a:effectRef>
          <a:fontRef idx="minor">
            <a:schemeClr val="lt1"/>
          </a:fontRef>
        </p:style>
        <p:txBody>
          <a:bodyPr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Bonn Office</a:t>
            </a:r>
          </a:p>
        </p:txBody>
      </p:sp>
      <p:sp>
        <p:nvSpPr>
          <p:cNvPr id="89" name="AutoShape 10"/>
          <p:cNvSpPr>
            <a:spLocks noChangeArrowheads="1"/>
          </p:cNvSpPr>
          <p:nvPr/>
        </p:nvSpPr>
        <p:spPr bwMode="auto">
          <a:xfrm>
            <a:off x="4388956" y="1721548"/>
            <a:ext cx="2955738" cy="386904"/>
          </a:xfrm>
          <a:prstGeom prst="roundRect">
            <a:avLst>
              <a:gd name="adj" fmla="val 16667"/>
            </a:avLst>
          </a:prstGeom>
          <a:solidFill>
            <a:srgbClr val="92D050"/>
          </a:solidFill>
          <a:ln>
            <a:headEnd/>
            <a:tailEnd/>
          </a:ln>
        </p:spPr>
        <p:style>
          <a:lnRef idx="3">
            <a:schemeClr val="lt1"/>
          </a:lnRef>
          <a:fillRef idx="1">
            <a:schemeClr val="accent3"/>
          </a:fillRef>
          <a:effectRef idx="1">
            <a:schemeClr val="accent3"/>
          </a:effectRef>
          <a:fontRef idx="minor">
            <a:schemeClr val="lt1"/>
          </a:fontRef>
        </p:style>
        <p:txBody>
          <a:bodyPr wrap="square" lIns="36000" tIns="36000" rIns="36000" bIns="36000" anchor="ctr">
            <a:spAutoFit/>
          </a:bodyPr>
          <a:lstStyle/>
          <a:p>
            <a:pPr algn="ctr" fontAlgn="auto">
              <a:spcBef>
                <a:spcPct val="50000"/>
              </a:spcBef>
              <a:spcAft>
                <a:spcPts val="0"/>
              </a:spcAft>
              <a:defRPr/>
            </a:pPr>
            <a:r>
              <a:rPr lang="en-US" altLang="ja-JP" b="1" dirty="0">
                <a:solidFill>
                  <a:srgbClr val="C00000"/>
                </a:solidFill>
                <a:latin typeface="Arial" panose="020B0604020202020204" pitchFamily="34" charset="0"/>
                <a:cs typeface="Arial" panose="020B0604020202020204" pitchFamily="34" charset="0"/>
              </a:rPr>
              <a:t>JSPS Stockholm Office</a:t>
            </a:r>
          </a:p>
        </p:txBody>
      </p:sp>
      <p:cxnSp>
        <p:nvCxnSpPr>
          <p:cNvPr id="90" name="AutoShape 14"/>
          <p:cNvCxnSpPr>
            <a:cxnSpLocks noChangeShapeType="1"/>
          </p:cNvCxnSpPr>
          <p:nvPr/>
        </p:nvCxnSpPr>
        <p:spPr bwMode="auto">
          <a:xfrm flipV="1">
            <a:off x="4256965" y="2132856"/>
            <a:ext cx="1094005" cy="671580"/>
          </a:xfrm>
          <a:prstGeom prst="straightConnector1">
            <a:avLst/>
          </a:prstGeom>
          <a:noFill/>
          <a:ln w="19050">
            <a:solidFill>
              <a:srgbClr val="000000"/>
            </a:solidFill>
            <a:miter lim="800000"/>
            <a:headEnd type="none" w="lg" len="lg"/>
            <a:tailEnd/>
          </a:ln>
          <a:extLst>
            <a:ext uri="{909E8E84-426E-40DD-AFC4-6F175D3DCCD1}">
              <a14:hiddenFill xmlns:a14="http://schemas.microsoft.com/office/drawing/2010/main">
                <a:noFill/>
              </a14:hiddenFill>
            </a:ext>
          </a:extLst>
        </p:spPr>
      </p:cxnSp>
      <p:cxnSp>
        <p:nvCxnSpPr>
          <p:cNvPr id="92" name="AutoShape 13"/>
          <p:cNvCxnSpPr>
            <a:cxnSpLocks noChangeShapeType="1"/>
            <a:stCxn id="94" idx="1"/>
          </p:cNvCxnSpPr>
          <p:nvPr/>
        </p:nvCxnSpPr>
        <p:spPr bwMode="auto">
          <a:xfrm flipH="1" flipV="1">
            <a:off x="3069542" y="2027455"/>
            <a:ext cx="739606" cy="970528"/>
          </a:xfrm>
          <a:prstGeom prst="straightConnector1">
            <a:avLst/>
          </a:prstGeom>
          <a:noFill/>
          <a:ln w="19050">
            <a:solidFill>
              <a:srgbClr val="000000"/>
            </a:solidFill>
            <a:round/>
            <a:headEnd type="none" w="lg" len="lg"/>
            <a:tailEnd/>
          </a:ln>
          <a:extLst>
            <a:ext uri="{909E8E84-426E-40DD-AFC4-6F175D3DCCD1}">
              <a14:hiddenFill xmlns:a14="http://schemas.microsoft.com/office/drawing/2010/main">
                <a:noFill/>
              </a14:hiddenFill>
            </a:ext>
          </a:extLst>
        </p:spPr>
      </p:cxnSp>
      <p:sp>
        <p:nvSpPr>
          <p:cNvPr id="93" name="AutoShape 25"/>
          <p:cNvSpPr>
            <a:spLocks noChangeArrowheads="1"/>
          </p:cNvSpPr>
          <p:nvPr/>
        </p:nvSpPr>
        <p:spPr bwMode="auto">
          <a:xfrm>
            <a:off x="1769650" y="1614283"/>
            <a:ext cx="2068512" cy="352425"/>
          </a:xfrm>
          <a:prstGeom prst="roundRect">
            <a:avLst>
              <a:gd name="adj" fmla="val 16667"/>
            </a:avLst>
          </a:prstGeom>
          <a:solidFill>
            <a:schemeClr val="accent3"/>
          </a:solidFill>
          <a:ln>
            <a:headEnd/>
            <a:tailEnd/>
          </a:ln>
        </p:spPr>
        <p:style>
          <a:lnRef idx="3">
            <a:schemeClr val="lt1"/>
          </a:lnRef>
          <a:fillRef idx="1">
            <a:schemeClr val="accent3"/>
          </a:fillRef>
          <a:effectRef idx="1">
            <a:schemeClr val="accent3"/>
          </a:effectRef>
          <a:fontRef idx="minor">
            <a:schemeClr val="lt1"/>
          </a:fontRef>
        </p:style>
        <p:txBody>
          <a:bodyPr lIns="36000" tIns="36000" rIns="36000" bIns="36000" anchor="ctr">
            <a:spAutoFit/>
          </a:bodyPr>
          <a:lstStyle/>
          <a:p>
            <a:pPr algn="ctr" fontAlgn="auto">
              <a:spcBef>
                <a:spcPct val="50000"/>
              </a:spcBef>
              <a:spcAft>
                <a:spcPts val="0"/>
              </a:spcAft>
              <a:defRPr/>
            </a:pPr>
            <a:r>
              <a:rPr lang="en-US" altLang="ja-JP" sz="1600" dirty="0">
                <a:solidFill>
                  <a:schemeClr val="tx1"/>
                </a:solidFill>
                <a:latin typeface="Arial" panose="020B0604020202020204" pitchFamily="34" charset="0"/>
                <a:cs typeface="Arial" panose="020B0604020202020204" pitchFamily="34" charset="0"/>
              </a:rPr>
              <a:t>JSPS London Office</a:t>
            </a:r>
          </a:p>
        </p:txBody>
      </p:sp>
      <p:sp>
        <p:nvSpPr>
          <p:cNvPr id="94" name="Oval 29"/>
          <p:cNvSpPr>
            <a:spLocks noChangeArrowheads="1"/>
          </p:cNvSpPr>
          <p:nvPr/>
        </p:nvSpPr>
        <p:spPr bwMode="auto">
          <a:xfrm>
            <a:off x="3794233" y="2983100"/>
            <a:ext cx="101845" cy="101626"/>
          </a:xfrm>
          <a:prstGeom prst="ellipse">
            <a:avLst/>
          </a:prstGeom>
          <a:solidFill>
            <a:srgbClr val="FF0000"/>
          </a:solidFill>
          <a:ln w="9525">
            <a:solidFill>
              <a:srgbClr val="000000"/>
            </a:solidFill>
            <a:miter lim="800000"/>
            <a:headEnd/>
            <a:tailEnd/>
          </a:ln>
        </p:spPr>
        <p:txBody>
          <a:bodyPr wrap="none"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eaLnBrk="1" hangingPunct="1">
              <a:defRPr/>
            </a:pPr>
            <a:endParaRPr lang="ja-JP" altLang="en-US" smtClean="0"/>
          </a:p>
        </p:txBody>
      </p:sp>
      <p:sp>
        <p:nvSpPr>
          <p:cNvPr id="95" name="正方形/長方形 94"/>
          <p:cNvSpPr/>
          <p:nvPr/>
        </p:nvSpPr>
        <p:spPr>
          <a:xfrm>
            <a:off x="2870247" y="6120209"/>
            <a:ext cx="3472486" cy="523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29"/>
          <p:cNvSpPr>
            <a:spLocks noChangeArrowheads="1"/>
          </p:cNvSpPr>
          <p:nvPr/>
        </p:nvSpPr>
        <p:spPr bwMode="auto">
          <a:xfrm>
            <a:off x="4166357" y="2775018"/>
            <a:ext cx="101845" cy="101626"/>
          </a:xfrm>
          <a:prstGeom prst="ellipse">
            <a:avLst/>
          </a:prstGeom>
          <a:solidFill>
            <a:srgbClr val="FF0000"/>
          </a:solidFill>
          <a:ln w="9525">
            <a:solidFill>
              <a:srgbClr val="000000"/>
            </a:solidFill>
            <a:miter lim="800000"/>
            <a:headEnd/>
            <a:tailEnd/>
          </a:ln>
        </p:spPr>
        <p:txBody>
          <a:bodyPr wrap="none"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eaLnBrk="1" hangingPunct="1">
              <a:defRPr/>
            </a:pPr>
            <a:endParaRPr lang="ja-JP" altLang="en-US" smtClean="0"/>
          </a:p>
        </p:txBody>
      </p:sp>
      <p:sp>
        <p:nvSpPr>
          <p:cNvPr id="69" name="Oval 29"/>
          <p:cNvSpPr>
            <a:spLocks noChangeArrowheads="1"/>
          </p:cNvSpPr>
          <p:nvPr/>
        </p:nvSpPr>
        <p:spPr bwMode="auto">
          <a:xfrm>
            <a:off x="3996273" y="3072996"/>
            <a:ext cx="101845" cy="101626"/>
          </a:xfrm>
          <a:prstGeom prst="ellipse">
            <a:avLst/>
          </a:prstGeom>
          <a:solidFill>
            <a:srgbClr val="FF0000"/>
          </a:solidFill>
          <a:ln w="9525">
            <a:solidFill>
              <a:srgbClr val="000000"/>
            </a:solidFill>
            <a:miter lim="800000"/>
            <a:headEnd/>
            <a:tailEnd/>
          </a:ln>
        </p:spPr>
        <p:txBody>
          <a:bodyPr wrap="none"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eaLnBrk="1" hangingPunct="1">
              <a:defRPr/>
            </a:pPr>
            <a:endParaRPr lang="ja-JP" altLang="en-US" smtClean="0"/>
          </a:p>
        </p:txBody>
      </p:sp>
      <p:sp>
        <p:nvSpPr>
          <p:cNvPr id="75" name="Oval 29"/>
          <p:cNvSpPr>
            <a:spLocks noChangeArrowheads="1"/>
          </p:cNvSpPr>
          <p:nvPr/>
        </p:nvSpPr>
        <p:spPr bwMode="auto">
          <a:xfrm>
            <a:off x="3939764" y="3210907"/>
            <a:ext cx="101845" cy="101626"/>
          </a:xfrm>
          <a:prstGeom prst="ellipse">
            <a:avLst/>
          </a:prstGeom>
          <a:solidFill>
            <a:srgbClr val="FF0000"/>
          </a:solidFill>
          <a:ln w="9525">
            <a:solidFill>
              <a:srgbClr val="000000"/>
            </a:solidFill>
            <a:miter lim="800000"/>
            <a:headEnd/>
            <a:tailEnd/>
          </a:ln>
        </p:spPr>
        <p:txBody>
          <a:bodyPr wrap="none"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eaLnBrk="1" hangingPunct="1">
              <a:defRPr/>
            </a:pPr>
            <a:endParaRPr lang="ja-JP" altLang="en-US" smtClean="0"/>
          </a:p>
        </p:txBody>
      </p:sp>
      <p:sp>
        <p:nvSpPr>
          <p:cNvPr id="2" name="テキスト ボックス 1"/>
          <p:cNvSpPr txBox="1"/>
          <p:nvPr/>
        </p:nvSpPr>
        <p:spPr>
          <a:xfrm>
            <a:off x="106776" y="116632"/>
            <a:ext cx="8927976" cy="1477328"/>
          </a:xfrm>
          <a:prstGeom prst="rect">
            <a:avLst/>
          </a:prstGeom>
          <a:noFill/>
        </p:spPr>
        <p:txBody>
          <a:bodyPr wrap="square" rtlCol="0">
            <a:spAutoFit/>
          </a:bodyPr>
          <a:lstStyle/>
          <a:p>
            <a:r>
              <a:rPr lang="en-US" altLang="ja-JP" sz="3000" b="1" dirty="0">
                <a:solidFill>
                  <a:srgbClr val="FF0000"/>
                </a:solidFill>
                <a:latin typeface="Times New Roman" panose="02020603050405020304" pitchFamily="18" charset="0"/>
                <a:cs typeface="Times New Roman" panose="02020603050405020304" pitchFamily="18" charset="0"/>
              </a:rPr>
              <a:t>Ten JSPS </a:t>
            </a:r>
            <a:r>
              <a:rPr lang="en-US" altLang="ja-JP" sz="3000" b="1" dirty="0" smtClean="0">
                <a:solidFill>
                  <a:srgbClr val="FF0000"/>
                </a:solidFill>
                <a:latin typeface="Times New Roman" panose="02020603050405020304" pitchFamily="18" charset="0"/>
                <a:cs typeface="Times New Roman" panose="02020603050405020304" pitchFamily="18" charset="0"/>
              </a:rPr>
              <a:t>Overseas </a:t>
            </a:r>
            <a:r>
              <a:rPr lang="en-US" altLang="ja-JP" sz="3000" b="1" dirty="0">
                <a:solidFill>
                  <a:srgbClr val="FF0000"/>
                </a:solidFill>
                <a:latin typeface="Times New Roman" panose="02020603050405020304" pitchFamily="18" charset="0"/>
                <a:cs typeface="Times New Roman" panose="02020603050405020304" pitchFamily="18" charset="0"/>
              </a:rPr>
              <a:t>Offices and Stations in the World </a:t>
            </a:r>
            <a:r>
              <a:rPr lang="en-US" altLang="ja-JP" sz="3000" b="1" dirty="0">
                <a:solidFill>
                  <a:schemeClr val="tx2">
                    <a:lumMod val="75000"/>
                  </a:schemeClr>
                </a:solidFill>
                <a:latin typeface="Times New Roman" panose="02020603050405020304" pitchFamily="18" charset="0"/>
                <a:cs typeface="Times New Roman" panose="02020603050405020304" pitchFamily="18" charset="0"/>
              </a:rPr>
              <a:t>t</a:t>
            </a:r>
            <a:r>
              <a:rPr lang="en-US" altLang="ja-JP" sz="3000" b="1" dirty="0" smtClean="0">
                <a:solidFill>
                  <a:schemeClr val="tx2">
                    <a:lumMod val="75000"/>
                  </a:schemeClr>
                </a:solidFill>
                <a:latin typeface="Times New Roman" panose="02020603050405020304" pitchFamily="18" charset="0"/>
                <a:cs typeface="Times New Roman" panose="02020603050405020304" pitchFamily="18" charset="0"/>
              </a:rPr>
              <a:t>o Build </a:t>
            </a:r>
            <a:r>
              <a:rPr lang="en-US" altLang="ja-JP" sz="3000" b="1" dirty="0">
                <a:solidFill>
                  <a:schemeClr val="tx2">
                    <a:lumMod val="75000"/>
                  </a:schemeClr>
                </a:solidFill>
                <a:latin typeface="Times New Roman" panose="02020603050405020304" pitchFamily="18" charset="0"/>
                <a:cs typeface="Times New Roman" panose="02020603050405020304" pitchFamily="18" charset="0"/>
              </a:rPr>
              <a:t>Robust International Cooperative </a:t>
            </a:r>
            <a:r>
              <a:rPr lang="en-US" altLang="ja-JP" sz="3000" b="1" dirty="0" smtClean="0">
                <a:solidFill>
                  <a:schemeClr val="tx2">
                    <a:lumMod val="75000"/>
                  </a:schemeClr>
                </a:solidFill>
                <a:latin typeface="Times New Roman" panose="02020603050405020304" pitchFamily="18" charset="0"/>
                <a:cs typeface="Times New Roman" panose="02020603050405020304" pitchFamily="18" charset="0"/>
              </a:rPr>
              <a:t>Networks   </a:t>
            </a:r>
          </a:p>
          <a:p>
            <a:r>
              <a:rPr lang="en-US" altLang="ja-JP" sz="3000" dirty="0" smtClean="0">
                <a:solidFill>
                  <a:srgbClr val="FF0000"/>
                </a:solidFill>
                <a:latin typeface="Times New Roman" panose="02020603050405020304" pitchFamily="18" charset="0"/>
                <a:cs typeface="Times New Roman" panose="02020603050405020304" pitchFamily="18" charset="0"/>
              </a:rPr>
              <a:t>  </a:t>
            </a:r>
            <a:endParaRPr kumimoji="1" lang="ja-JP" alt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115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6512" y="296920"/>
            <a:ext cx="9144000" cy="1631216"/>
          </a:xfrm>
          <a:prstGeom prst="rect">
            <a:avLst/>
          </a:prstGeom>
        </p:spPr>
        <p:txBody>
          <a:bodyPr wrap="square">
            <a:spAutoFit/>
          </a:bodyPr>
          <a:lstStyle/>
          <a:p>
            <a:pPr algn="ctr">
              <a:lnSpc>
                <a:spcPts val="4000"/>
              </a:lnSpc>
            </a:pPr>
            <a:r>
              <a:rPr lang="en-US" altLang="ja-JP" sz="4400" b="1" dirty="0" smtClean="0">
                <a:solidFill>
                  <a:schemeClr val="tx2">
                    <a:lumMod val="75000"/>
                  </a:schemeClr>
                </a:solidFill>
                <a:latin typeface="Times New Roman" panose="02020603050405020304" pitchFamily="18" charset="0"/>
                <a:cs typeface="Times New Roman" panose="02020603050405020304" pitchFamily="18" charset="0"/>
              </a:rPr>
              <a:t>Mission of JSPS Stockholm</a:t>
            </a:r>
            <a:r>
              <a:rPr lang="ja-JP" altLang="en-US" sz="4400" b="1" dirty="0">
                <a:solidFill>
                  <a:schemeClr val="tx2">
                    <a:lumMod val="75000"/>
                  </a:schemeClr>
                </a:solidFill>
                <a:latin typeface="Times New Roman" panose="02020603050405020304" pitchFamily="18" charset="0"/>
                <a:cs typeface="Times New Roman" panose="02020603050405020304" pitchFamily="18" charset="0"/>
              </a:rPr>
              <a:t> </a:t>
            </a:r>
            <a:r>
              <a:rPr lang="en-US" altLang="ja-JP" sz="4400" b="1" dirty="0" smtClean="0">
                <a:solidFill>
                  <a:schemeClr val="tx2">
                    <a:lumMod val="75000"/>
                  </a:schemeClr>
                </a:solidFill>
                <a:latin typeface="Times New Roman" panose="02020603050405020304" pitchFamily="18" charset="0"/>
                <a:cs typeface="Times New Roman" panose="02020603050405020304" pitchFamily="18" charset="0"/>
              </a:rPr>
              <a:t>Office </a:t>
            </a:r>
          </a:p>
          <a:p>
            <a:pPr algn="ctr">
              <a:lnSpc>
                <a:spcPts val="4000"/>
              </a:lnSpc>
            </a:pPr>
            <a:r>
              <a:rPr lang="en-US" altLang="ja-JP" sz="3200" b="1" dirty="0" smtClean="0">
                <a:solidFill>
                  <a:srgbClr val="FF0000"/>
                </a:solidFill>
                <a:latin typeface="Times New Roman" panose="02020603050405020304" pitchFamily="18" charset="0"/>
                <a:ea typeface="HGS創英角ﾎﾟｯﾌﾟ体" panose="040B0A00000000000000" pitchFamily="50" charset="-128"/>
                <a:cs typeface="Times New Roman" panose="02020603050405020304" pitchFamily="18" charset="0"/>
              </a:rPr>
              <a:t>Building robust international cooperative networks between Japan and Nordic and Baltic countries</a:t>
            </a:r>
            <a:endParaRPr lang="ja-JP" altLang="en-US" sz="3200" b="1" dirty="0">
              <a:solidFill>
                <a:srgbClr val="FF0000"/>
              </a:solidFill>
              <a:latin typeface="Times New Roman" panose="02020603050405020304" pitchFamily="18" charset="0"/>
              <a:ea typeface="HGS創英角ﾎﾟｯﾌﾟ体" panose="040B0A00000000000000" pitchFamily="50" charset="-128"/>
              <a:cs typeface="Times New Roman" panose="02020603050405020304" pitchFamily="18" charset="0"/>
            </a:endParaRPr>
          </a:p>
        </p:txBody>
      </p:sp>
      <p:pic>
        <p:nvPicPr>
          <p:cNvPr id="6" name="図 5"/>
          <p:cNvPicPr/>
          <p:nvPr/>
        </p:nvPicPr>
        <p:blipFill rotWithShape="1">
          <a:blip r:embed="rId3">
            <a:extLst>
              <a:ext uri="{28A0092B-C50C-407E-A947-70E740481C1C}">
                <a14:useLocalDpi xmlns:a14="http://schemas.microsoft.com/office/drawing/2010/main" val="0"/>
              </a:ext>
            </a:extLst>
          </a:blip>
          <a:srcRect l="-2" t="1" r="27000" b="44841"/>
          <a:stretch/>
        </p:blipFill>
        <p:spPr bwMode="auto">
          <a:xfrm>
            <a:off x="611560" y="2052406"/>
            <a:ext cx="6768752" cy="4760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6192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838" y="2060848"/>
            <a:ext cx="9126464" cy="1092607"/>
          </a:xfrm>
          <a:prstGeom prst="rect">
            <a:avLst/>
          </a:prstGeom>
        </p:spPr>
        <p:txBody>
          <a:bodyPr wrap="square">
            <a:spAutoFit/>
          </a:bodyPr>
          <a:lstStyle/>
          <a:p>
            <a:pPr>
              <a:lnSpc>
                <a:spcPts val="2600"/>
              </a:lnSpc>
            </a:pPr>
            <a:r>
              <a:rPr lang="en-US" altLang="ja-JP" sz="3200" b="1" dirty="0" smtClean="0">
                <a:solidFill>
                  <a:srgbClr val="C00000"/>
                </a:solidFill>
                <a:latin typeface="Chaparral Pro" pitchFamily="18" charset="0"/>
              </a:rPr>
              <a:t>(2) </a:t>
            </a:r>
            <a:r>
              <a:rPr lang="sv-SE" altLang="ja-JP" sz="3200" b="1" dirty="0" err="1" smtClean="0">
                <a:solidFill>
                  <a:srgbClr val="C00000"/>
                </a:solidFill>
                <a:latin typeface="Times New Roman" panose="02020603050405020304" pitchFamily="18" charset="0"/>
                <a:cs typeface="Times New Roman" panose="02020603050405020304" pitchFamily="18" charset="0"/>
              </a:rPr>
              <a:t>Establishing</a:t>
            </a:r>
            <a:r>
              <a:rPr lang="sv-SE" altLang="ja-JP" sz="3200" b="1" dirty="0" smtClean="0">
                <a:solidFill>
                  <a:srgbClr val="C00000"/>
                </a:solidFill>
                <a:latin typeface="Times New Roman" panose="02020603050405020304" pitchFamily="18" charset="0"/>
                <a:cs typeface="Times New Roman" panose="02020603050405020304" pitchFamily="18" charset="0"/>
              </a:rPr>
              <a:t> and </a:t>
            </a:r>
            <a:r>
              <a:rPr lang="sv-SE" altLang="ja-JP" sz="3200" b="1" dirty="0" err="1" smtClean="0">
                <a:solidFill>
                  <a:srgbClr val="C00000"/>
                </a:solidFill>
                <a:latin typeface="Times New Roman" panose="02020603050405020304" pitchFamily="18" charset="0"/>
                <a:cs typeface="Times New Roman" panose="02020603050405020304" pitchFamily="18" charset="0"/>
              </a:rPr>
              <a:t>supporting</a:t>
            </a:r>
            <a:r>
              <a:rPr lang="sv-SE" altLang="ja-JP" sz="3200" b="1" dirty="0" smtClean="0">
                <a:solidFill>
                  <a:srgbClr val="C00000"/>
                </a:solidFill>
                <a:latin typeface="Times New Roman" panose="02020603050405020304" pitchFamily="18" charset="0"/>
                <a:cs typeface="Times New Roman" panose="02020603050405020304" pitchFamily="18" charset="0"/>
              </a:rPr>
              <a:t> Alumni Clubs</a:t>
            </a:r>
          </a:p>
          <a:p>
            <a:pPr>
              <a:lnSpc>
                <a:spcPts val="2600"/>
              </a:lnSpc>
            </a:pPr>
            <a:r>
              <a:rPr lang="en-US" altLang="ja-JP" sz="2400" dirty="0" smtClean="0">
                <a:latin typeface="Times New Roman" panose="02020603050405020304" pitchFamily="18" charset="0"/>
                <a:cs typeface="Times New Roman" panose="02020603050405020304" pitchFamily="18" charset="0"/>
              </a:rPr>
              <a:t>The </a:t>
            </a:r>
            <a:r>
              <a:rPr lang="en-US" altLang="ja-JP" sz="2400" dirty="0">
                <a:latin typeface="Times New Roman" panose="02020603050405020304" pitchFamily="18" charset="0"/>
                <a:cs typeface="Times New Roman" panose="02020603050405020304" pitchFamily="18" charset="0"/>
              </a:rPr>
              <a:t>JSPS </a:t>
            </a:r>
            <a:r>
              <a:rPr lang="en-US" altLang="ja-JP" sz="2400" dirty="0" smtClean="0">
                <a:latin typeface="Times New Roman" panose="02020603050405020304" pitchFamily="18" charset="0"/>
                <a:cs typeface="Times New Roman" panose="02020603050405020304" pitchFamily="18" charset="0"/>
              </a:rPr>
              <a:t>alumni clubs form </a:t>
            </a:r>
            <a:r>
              <a:rPr lang="en-US" altLang="ja-JP" sz="2400" dirty="0">
                <a:latin typeface="Times New Roman" panose="02020603050405020304" pitchFamily="18" charset="0"/>
                <a:cs typeface="Times New Roman" panose="02020603050405020304" pitchFamily="18" charset="0"/>
              </a:rPr>
              <a:t>and maintain </a:t>
            </a:r>
            <a:r>
              <a:rPr lang="en-US" altLang="ja-JP" sz="2400" dirty="0" smtClean="0">
                <a:latin typeface="Times New Roman" panose="02020603050405020304" pitchFamily="18" charset="0"/>
                <a:cs typeface="Times New Roman" panose="02020603050405020304" pitchFamily="18" charset="0"/>
              </a:rPr>
              <a:t>close networks </a:t>
            </a:r>
            <a:r>
              <a:rPr lang="en-US" altLang="ja-JP" sz="2400" dirty="0">
                <a:latin typeface="Times New Roman" panose="02020603050405020304" pitchFamily="18" charset="0"/>
                <a:cs typeface="Times New Roman" panose="02020603050405020304" pitchFamily="18" charset="0"/>
              </a:rPr>
              <a:t>among former JSPS </a:t>
            </a:r>
            <a:r>
              <a:rPr lang="en-US" altLang="ja-JP" sz="2400" dirty="0" smtClean="0">
                <a:latin typeface="Times New Roman" panose="02020603050405020304" pitchFamily="18" charset="0"/>
                <a:cs typeface="Times New Roman" panose="02020603050405020304" pitchFamily="18" charset="0"/>
              </a:rPr>
              <a:t>fellows, </a:t>
            </a:r>
            <a:r>
              <a:rPr lang="en-US" altLang="ja-JP" sz="2400" dirty="0">
                <a:latin typeface="Times New Roman" panose="02020603050405020304" pitchFamily="18" charset="0"/>
                <a:cs typeface="Times New Roman" panose="02020603050405020304" pitchFamily="18" charset="0"/>
              </a:rPr>
              <a:t>and JSPS </a:t>
            </a:r>
            <a:r>
              <a:rPr lang="en-US" altLang="ja-JP" sz="2400" dirty="0" smtClean="0">
                <a:latin typeface="Times New Roman" panose="02020603050405020304" pitchFamily="18" charset="0"/>
                <a:cs typeface="Times New Roman" panose="02020603050405020304" pitchFamily="18" charset="0"/>
              </a:rPr>
              <a:t>supports activities of alumni communities</a:t>
            </a:r>
            <a:r>
              <a:rPr lang="en-US" altLang="ja-JP" sz="2400" dirty="0">
                <a:latin typeface="Times New Roman" panose="02020603050405020304" pitchFamily="18" charset="0"/>
                <a:cs typeface="Times New Roman" panose="02020603050405020304" pitchFamily="18" charset="0"/>
              </a:rPr>
              <a:t>.</a:t>
            </a:r>
            <a:endParaRPr lang="en-US" altLang="ja-JP" sz="2400" dirty="0" smtClean="0">
              <a:latin typeface="Times New Roman" panose="02020603050405020304" pitchFamily="18" charset="0"/>
              <a:cs typeface="Times New Roman" panose="020206030504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844164126"/>
              </p:ext>
            </p:extLst>
          </p:nvPr>
        </p:nvGraphicFramePr>
        <p:xfrm>
          <a:off x="82069" y="3179522"/>
          <a:ext cx="8892480" cy="1428013"/>
        </p:xfrm>
        <a:graphic>
          <a:graphicData uri="http://schemas.openxmlformats.org/drawingml/2006/table">
            <a:tbl>
              <a:tblPr firstRow="1" bandRow="1">
                <a:tableStyleId>{5C22544A-7EE6-4342-B048-85BDC9FD1C3A}</a:tableStyleId>
              </a:tblPr>
              <a:tblGrid>
                <a:gridCol w="2964160">
                  <a:extLst>
                    <a:ext uri="{9D8B030D-6E8A-4147-A177-3AD203B41FA5}">
                      <a16:colId xmlns:a16="http://schemas.microsoft.com/office/drawing/2014/main" xmlns="" val="20000"/>
                    </a:ext>
                  </a:extLst>
                </a:gridCol>
                <a:gridCol w="2964160">
                  <a:extLst>
                    <a:ext uri="{9D8B030D-6E8A-4147-A177-3AD203B41FA5}">
                      <a16:colId xmlns:a16="http://schemas.microsoft.com/office/drawing/2014/main" xmlns="" val="20001"/>
                    </a:ext>
                  </a:extLst>
                </a:gridCol>
                <a:gridCol w="2964160">
                  <a:extLst>
                    <a:ext uri="{9D8B030D-6E8A-4147-A177-3AD203B41FA5}">
                      <a16:colId xmlns:a16="http://schemas.microsoft.com/office/drawing/2014/main" xmlns="" val="20002"/>
                    </a:ext>
                  </a:extLst>
                </a:gridCol>
              </a:tblGrid>
              <a:tr h="828573">
                <a:tc>
                  <a:txBody>
                    <a:bodyPr/>
                    <a:lstStyle/>
                    <a:p>
                      <a:pPr algn="ctr">
                        <a:lnSpc>
                          <a:spcPts val="2800"/>
                        </a:lnSpc>
                      </a:pPr>
                      <a:r>
                        <a:rPr kumimoji="1" lang="sv-SE" altLang="ja-JP" sz="2600" dirty="0" smtClean="0"/>
                        <a:t>JSPS Alumni Club</a:t>
                      </a:r>
                      <a:r>
                        <a:rPr kumimoji="1" lang="sv-SE" altLang="ja-JP" sz="2600" baseline="0" dirty="0" smtClean="0"/>
                        <a:t> in Sweden </a:t>
                      </a:r>
                      <a:r>
                        <a:rPr kumimoji="1" lang="sv-SE" altLang="ja-JP" sz="2600" dirty="0" smtClean="0"/>
                        <a:t>(SAC)</a:t>
                      </a:r>
                      <a:endParaRPr kumimoji="1" lang="ja-JP" altLang="en-US" sz="2600"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ts val="2800"/>
                        </a:lnSpc>
                      </a:pPr>
                      <a:r>
                        <a:rPr kumimoji="1" lang="sv-SE" altLang="ja-JP" sz="2600" dirty="0" smtClean="0"/>
                        <a:t>JSPS Alumni Club in Finland</a:t>
                      </a:r>
                      <a:r>
                        <a:rPr kumimoji="1" lang="sv-SE" altLang="ja-JP" sz="2600" baseline="0" dirty="0" smtClean="0"/>
                        <a:t> </a:t>
                      </a:r>
                      <a:r>
                        <a:rPr kumimoji="1" lang="sv-SE" altLang="ja-JP" sz="2600" dirty="0" smtClean="0"/>
                        <a:t>(ACF)</a:t>
                      </a:r>
                      <a:endParaRPr kumimoji="1" lang="ja-JP" alt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lnSpc>
                          <a:spcPts val="2800"/>
                        </a:lnSpc>
                      </a:pPr>
                      <a:r>
                        <a:rPr kumimoji="1" lang="en-US" altLang="ja-JP" sz="2600" dirty="0" smtClean="0"/>
                        <a:t>JSPS Alumni Club in Denmark</a:t>
                      </a:r>
                      <a:r>
                        <a:rPr kumimoji="1" lang="en-US" altLang="ja-JP" sz="2600" baseline="0" dirty="0" smtClean="0"/>
                        <a:t> </a:t>
                      </a:r>
                      <a:r>
                        <a:rPr kumimoji="1" lang="en-US" altLang="ja-JP" sz="2600" dirty="0" smtClean="0"/>
                        <a:t>(ACD)</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10000"/>
                  </a:ext>
                </a:extLst>
              </a:tr>
              <a:tr h="573032">
                <a:tc>
                  <a:txBody>
                    <a:bodyPr/>
                    <a:lstStyle/>
                    <a:p>
                      <a:pPr>
                        <a:lnSpc>
                          <a:spcPts val="2000"/>
                        </a:lnSpc>
                      </a:pPr>
                      <a:r>
                        <a:rPr kumimoji="1" lang="en-US" altLang="ja-JP" sz="2200" dirty="0" smtClean="0"/>
                        <a:t>established in 2005 </a:t>
                      </a:r>
                    </a:p>
                    <a:p>
                      <a:pPr>
                        <a:lnSpc>
                          <a:spcPts val="2000"/>
                        </a:lnSpc>
                      </a:pPr>
                      <a:r>
                        <a:rPr kumimoji="1" lang="en-US" altLang="ja-JP" sz="2200" dirty="0" smtClean="0"/>
                        <a:t>about</a:t>
                      </a:r>
                      <a:r>
                        <a:rPr kumimoji="1" lang="en-US" altLang="ja-JP" sz="2200" baseline="0" dirty="0" smtClean="0"/>
                        <a:t> </a:t>
                      </a:r>
                      <a:r>
                        <a:rPr kumimoji="1" lang="en-US" altLang="ja-JP" sz="2200" dirty="0" smtClean="0"/>
                        <a:t>160 members</a:t>
                      </a:r>
                      <a:r>
                        <a:rPr kumimoji="1" lang="en-US" altLang="ja-JP" sz="2400" dirty="0" smtClean="0"/>
                        <a:t> </a:t>
                      </a:r>
                      <a:endParaRPr kumimoji="1" lang="ja-JP" altLang="en-US" sz="2400"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2000"/>
                        </a:lnSpc>
                      </a:pPr>
                      <a:r>
                        <a:rPr kumimoji="1" lang="en-US" altLang="ja-JP" sz="2200" dirty="0" smtClean="0"/>
                        <a:t>established in 2009 </a:t>
                      </a:r>
                    </a:p>
                    <a:p>
                      <a:pPr>
                        <a:lnSpc>
                          <a:spcPts val="2000"/>
                        </a:lnSpc>
                      </a:pPr>
                      <a:r>
                        <a:rPr kumimoji="1" lang="en-US" altLang="ja-JP" sz="2200" dirty="0" smtClean="0"/>
                        <a:t>about 90 members</a:t>
                      </a:r>
                      <a:endParaRPr kumimoji="1" lang="ja-JP" alt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2000"/>
                        </a:lnSpc>
                      </a:pPr>
                      <a:r>
                        <a:rPr kumimoji="1" lang="en-US" altLang="ja-JP" sz="2200" dirty="0" smtClean="0"/>
                        <a:t>established in 2015</a:t>
                      </a:r>
                    </a:p>
                    <a:p>
                      <a:pPr>
                        <a:lnSpc>
                          <a:spcPts val="2000"/>
                        </a:lnSpc>
                      </a:pPr>
                      <a:r>
                        <a:rPr kumimoji="1" lang="en-US" altLang="ja-JP" sz="2200" dirty="0" smtClean="0"/>
                        <a:t>about 40 members</a:t>
                      </a:r>
                      <a:endParaRPr kumimoji="1" lang="ja-JP" altLang="en-US" sz="22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pic>
        <p:nvPicPr>
          <p:cNvPr id="8" name="Picture 4" descr="J:\26.Stockholm office Brochure\2017\使用写真\P4中央.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70"/>
          <a:stretch/>
        </p:blipFill>
        <p:spPr bwMode="auto">
          <a:xfrm>
            <a:off x="3059424" y="4558827"/>
            <a:ext cx="2949803" cy="2249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ACD"/>
          <p:cNvPicPr/>
          <p:nvPr/>
        </p:nvPicPr>
        <p:blipFill rotWithShape="1">
          <a:blip r:embed="rId4" cstate="print">
            <a:extLst>
              <a:ext uri="{28A0092B-C50C-407E-A947-70E740481C1C}">
                <a14:useLocalDpi xmlns:a14="http://schemas.microsoft.com/office/drawing/2010/main" val="0"/>
              </a:ext>
            </a:extLst>
          </a:blip>
          <a:srcRect r="6195"/>
          <a:stretch/>
        </p:blipFill>
        <p:spPr bwMode="auto">
          <a:xfrm>
            <a:off x="6092278" y="4581128"/>
            <a:ext cx="2946044" cy="2235929"/>
          </a:xfrm>
          <a:prstGeom prst="rect">
            <a:avLst/>
          </a:prstGeom>
          <a:noFill/>
          <a:ln>
            <a:noFill/>
          </a:ln>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l="18515" t="46716" r="-2570" b="12064"/>
          <a:stretch/>
        </p:blipFill>
        <p:spPr>
          <a:xfrm>
            <a:off x="18296" y="4547675"/>
            <a:ext cx="3102393" cy="1080120"/>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l="2500" t="46768" r="-2500" b="3347"/>
          <a:stretch/>
        </p:blipFill>
        <p:spPr>
          <a:xfrm>
            <a:off x="24345" y="5661248"/>
            <a:ext cx="3096344" cy="1152128"/>
          </a:xfrm>
          <a:prstGeom prst="rect">
            <a:avLst/>
          </a:prstGeom>
        </p:spPr>
      </p:pic>
      <p:sp>
        <p:nvSpPr>
          <p:cNvPr id="4" name="テキスト ボックス 3"/>
          <p:cNvSpPr txBox="1"/>
          <p:nvPr/>
        </p:nvSpPr>
        <p:spPr>
          <a:xfrm>
            <a:off x="0" y="686647"/>
            <a:ext cx="9144000" cy="1220847"/>
          </a:xfrm>
          <a:prstGeom prst="rect">
            <a:avLst/>
          </a:prstGeom>
          <a:noFill/>
        </p:spPr>
        <p:txBody>
          <a:bodyPr wrap="square" rtlCol="0">
            <a:spAutoFit/>
          </a:bodyPr>
          <a:lstStyle/>
          <a:p>
            <a:pPr marL="533400" indent="-533400">
              <a:lnSpc>
                <a:spcPts val="3200"/>
              </a:lnSpc>
              <a:buFontTx/>
              <a:buAutoNum type="arabicParenBoth"/>
            </a:pPr>
            <a:r>
              <a:rPr lang="sv-SE" altLang="ja-JP" sz="3200" b="1" dirty="0">
                <a:solidFill>
                  <a:srgbClr val="C00000"/>
                </a:solidFill>
                <a:latin typeface="Times New Roman" panose="02020603050405020304" pitchFamily="18" charset="0"/>
                <a:cs typeface="Times New Roman" panose="02020603050405020304" pitchFamily="18" charset="0"/>
              </a:rPr>
              <a:t>Holding </a:t>
            </a:r>
            <a:r>
              <a:rPr lang="sv-SE" altLang="ja-JP" sz="3200" b="1" dirty="0" err="1">
                <a:solidFill>
                  <a:srgbClr val="C00000"/>
                </a:solidFill>
                <a:latin typeface="Times New Roman" panose="02020603050405020304" pitchFamily="18" charset="0"/>
                <a:cs typeface="Times New Roman" panose="02020603050405020304" pitchFamily="18" charset="0"/>
              </a:rPr>
              <a:t>seminars</a:t>
            </a:r>
            <a:r>
              <a:rPr lang="sv-SE" altLang="ja-JP" sz="3200" b="1" dirty="0">
                <a:solidFill>
                  <a:srgbClr val="C00000"/>
                </a:solidFill>
                <a:latin typeface="Times New Roman" panose="02020603050405020304" pitchFamily="18" charset="0"/>
                <a:cs typeface="Times New Roman" panose="02020603050405020304" pitchFamily="18" charset="0"/>
              </a:rPr>
              <a:t>, </a:t>
            </a:r>
            <a:r>
              <a:rPr lang="sv-SE" altLang="ja-JP" sz="3200" b="1" dirty="0" err="1">
                <a:solidFill>
                  <a:srgbClr val="C00000"/>
                </a:solidFill>
                <a:latin typeface="Times New Roman" panose="02020603050405020304" pitchFamily="18" charset="0"/>
                <a:cs typeface="Times New Roman" panose="02020603050405020304" pitchFamily="18" charset="0"/>
              </a:rPr>
              <a:t>symposia</a:t>
            </a:r>
            <a:r>
              <a:rPr lang="sv-SE" altLang="ja-JP" sz="3200" b="1" dirty="0">
                <a:solidFill>
                  <a:srgbClr val="C00000"/>
                </a:solidFill>
                <a:latin typeface="Times New Roman" panose="02020603050405020304" pitchFamily="18" charset="0"/>
                <a:cs typeface="Times New Roman" panose="02020603050405020304" pitchFamily="18" charset="0"/>
              </a:rPr>
              <a:t> and workshops</a:t>
            </a:r>
            <a:r>
              <a:rPr lang="sv-SE" altLang="ja-JP" sz="3200" dirty="0">
                <a:solidFill>
                  <a:srgbClr val="C00000"/>
                </a:solidFill>
                <a:latin typeface="Times New Roman" panose="02020603050405020304" pitchFamily="18" charset="0"/>
                <a:cs typeface="Times New Roman" panose="02020603050405020304" pitchFamily="18" charset="0"/>
              </a:rPr>
              <a:t> </a:t>
            </a:r>
            <a:r>
              <a:rPr lang="sv-SE" altLang="ja-JP" sz="3200" b="1" dirty="0" err="1">
                <a:solidFill>
                  <a:srgbClr val="C00000"/>
                </a:solidFill>
                <a:latin typeface="Times New Roman" panose="02020603050405020304" pitchFamily="18" charset="0"/>
                <a:cs typeface="Times New Roman" panose="02020603050405020304" pitchFamily="18" charset="0"/>
              </a:rPr>
              <a:t>with</a:t>
            </a:r>
            <a:r>
              <a:rPr lang="sv-SE" altLang="ja-JP" sz="3200" b="1" dirty="0">
                <a:solidFill>
                  <a:srgbClr val="C00000"/>
                </a:solidFill>
                <a:latin typeface="Times New Roman" panose="02020603050405020304" pitchFamily="18" charset="0"/>
                <a:cs typeface="Times New Roman" panose="02020603050405020304" pitchFamily="18" charset="0"/>
              </a:rPr>
              <a:t> Nordic/Baltic and </a:t>
            </a:r>
            <a:r>
              <a:rPr lang="sv-SE" altLang="ja-JP" sz="3200" b="1" dirty="0" err="1">
                <a:solidFill>
                  <a:srgbClr val="C00000"/>
                </a:solidFill>
                <a:latin typeface="Times New Roman" panose="02020603050405020304" pitchFamily="18" charset="0"/>
                <a:cs typeface="Times New Roman" panose="02020603050405020304" pitchFamily="18" charset="0"/>
              </a:rPr>
              <a:t>Japanese</a:t>
            </a:r>
            <a:r>
              <a:rPr lang="sv-SE" altLang="ja-JP" sz="3200" b="1" dirty="0">
                <a:solidFill>
                  <a:srgbClr val="C00000"/>
                </a:solidFill>
                <a:latin typeface="Times New Roman" panose="02020603050405020304" pitchFamily="18" charset="0"/>
                <a:cs typeface="Times New Roman" panose="02020603050405020304" pitchFamily="18" charset="0"/>
              </a:rPr>
              <a:t> </a:t>
            </a:r>
            <a:r>
              <a:rPr lang="sv-SE" altLang="ja-JP" sz="3200" b="1" dirty="0" err="1">
                <a:solidFill>
                  <a:srgbClr val="C00000"/>
                </a:solidFill>
                <a:latin typeface="Times New Roman" panose="02020603050405020304" pitchFamily="18" charset="0"/>
                <a:cs typeface="Times New Roman" panose="02020603050405020304" pitchFamily="18" charset="0"/>
              </a:rPr>
              <a:t>universities</a:t>
            </a:r>
            <a:endParaRPr lang="sv-SE" altLang="ja-JP" sz="3200" b="1" dirty="0">
              <a:solidFill>
                <a:srgbClr val="C00000"/>
              </a:solidFill>
              <a:latin typeface="Times New Roman" panose="02020603050405020304" pitchFamily="18" charset="0"/>
              <a:cs typeface="Times New Roman" panose="02020603050405020304" pitchFamily="18" charset="0"/>
            </a:endParaRPr>
          </a:p>
          <a:p>
            <a:pPr>
              <a:lnSpc>
                <a:spcPts val="2400"/>
              </a:lnSpc>
            </a:pPr>
            <a:r>
              <a:rPr lang="sv-SE" altLang="ja-JP" sz="2400" dirty="0">
                <a:latin typeface="Times New Roman" panose="02020603050405020304" pitchFamily="18" charset="0"/>
                <a:cs typeface="Times New Roman" panose="02020603050405020304" pitchFamily="18" charset="0"/>
              </a:rPr>
              <a:t> </a:t>
            </a:r>
            <a:r>
              <a:rPr lang="sv-SE" altLang="ja-JP" sz="2400" dirty="0" smtClean="0">
                <a:latin typeface="Times New Roman" panose="02020603050405020304" pitchFamily="18" charset="0"/>
                <a:cs typeface="Times New Roman" panose="02020603050405020304" pitchFamily="18" charset="0"/>
              </a:rPr>
              <a:t>to </a:t>
            </a:r>
            <a:r>
              <a:rPr lang="sv-SE" altLang="ja-JP" sz="2400" dirty="0" err="1">
                <a:latin typeface="Times New Roman" panose="02020603050405020304" pitchFamily="18" charset="0"/>
                <a:cs typeface="Times New Roman" panose="02020603050405020304" pitchFamily="18" charset="0"/>
              </a:rPr>
              <a:t>promote</a:t>
            </a:r>
            <a:r>
              <a:rPr lang="sv-SE" altLang="ja-JP" sz="2400" dirty="0">
                <a:latin typeface="Times New Roman" panose="02020603050405020304" pitchFamily="18" charset="0"/>
                <a:cs typeface="Times New Roman" panose="02020603050405020304" pitchFamily="18" charset="0"/>
              </a:rPr>
              <a:t> joint </a:t>
            </a:r>
            <a:r>
              <a:rPr lang="sv-SE" altLang="ja-JP" sz="2400" dirty="0" err="1" smtClean="0">
                <a:latin typeface="Times New Roman" panose="02020603050405020304" pitchFamily="18" charset="0"/>
                <a:cs typeface="Times New Roman" panose="02020603050405020304" pitchFamily="18" charset="0"/>
              </a:rPr>
              <a:t>researches</a:t>
            </a:r>
            <a:r>
              <a:rPr lang="sv-SE" altLang="ja-JP" sz="2400" dirty="0" smtClean="0">
                <a:latin typeface="Times New Roman" panose="02020603050405020304" pitchFamily="18" charset="0"/>
                <a:cs typeface="Times New Roman" panose="02020603050405020304" pitchFamily="18" charset="0"/>
              </a:rPr>
              <a:t> and </a:t>
            </a:r>
            <a:r>
              <a:rPr lang="sv-SE" altLang="ja-JP" sz="2400" dirty="0" err="1" smtClean="0">
                <a:latin typeface="Times New Roman" panose="02020603050405020304" pitchFamily="18" charset="0"/>
                <a:cs typeface="Times New Roman" panose="02020603050405020304" pitchFamily="18" charset="0"/>
              </a:rPr>
              <a:t>stimulate</a:t>
            </a:r>
            <a:r>
              <a:rPr lang="sv-SE" altLang="ja-JP" sz="2400" dirty="0" smtClean="0">
                <a:latin typeface="Times New Roman" panose="02020603050405020304" pitchFamily="18" charset="0"/>
                <a:cs typeface="Times New Roman" panose="02020603050405020304" pitchFamily="18" charset="0"/>
              </a:rPr>
              <a:t> </a:t>
            </a:r>
            <a:r>
              <a:rPr lang="sv-SE" altLang="ja-JP" sz="2400" dirty="0">
                <a:latin typeface="Times New Roman" panose="02020603050405020304" pitchFamily="18" charset="0"/>
                <a:cs typeface="Times New Roman" panose="02020603050405020304" pitchFamily="18" charset="0"/>
              </a:rPr>
              <a:t>students/researchers </a:t>
            </a:r>
            <a:r>
              <a:rPr lang="sv-SE" altLang="ja-JP" sz="2400" dirty="0" err="1">
                <a:latin typeface="Times New Roman" panose="02020603050405020304" pitchFamily="18" charset="0"/>
                <a:cs typeface="Times New Roman" panose="02020603050405020304" pitchFamily="18" charset="0"/>
              </a:rPr>
              <a:t>exchange</a:t>
            </a:r>
            <a:endParaRPr lang="sv-SE" altLang="ja-JP" sz="2400"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173793" y="-27384"/>
            <a:ext cx="8934711" cy="646331"/>
          </a:xfrm>
          <a:prstGeom prst="rect">
            <a:avLst/>
          </a:prstGeom>
          <a:noFill/>
        </p:spPr>
        <p:txBody>
          <a:bodyPr wrap="square" rtlCol="0">
            <a:spAutoFit/>
          </a:bodyPr>
          <a:lstStyle/>
          <a:p>
            <a:r>
              <a:rPr lang="en-US" altLang="ja-JP" sz="3600" b="1" dirty="0">
                <a:latin typeface="Cambria" panose="02040503050406030204" pitchFamily="18" charset="0"/>
              </a:rPr>
              <a:t>Activities of JSPS Stockholm </a:t>
            </a:r>
            <a:r>
              <a:rPr lang="en-US" altLang="ja-JP" sz="3600" b="1" dirty="0" smtClean="0">
                <a:latin typeface="Cambria" panose="02040503050406030204" pitchFamily="18" charset="0"/>
              </a:rPr>
              <a:t>Office</a:t>
            </a:r>
            <a:endParaRPr lang="ja-JP" altLang="en-US" sz="3600" b="1" dirty="0">
              <a:latin typeface="Cambria" panose="02040503050406030204" pitchFamily="18" charset="0"/>
            </a:endParaRPr>
          </a:p>
        </p:txBody>
      </p:sp>
    </p:spTree>
    <p:extLst>
      <p:ext uri="{BB962C8B-B14F-4D97-AF65-F5344CB8AC3E}">
        <p14:creationId xmlns:p14="http://schemas.microsoft.com/office/powerpoint/2010/main" val="11627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57180" y="116433"/>
            <a:ext cx="9324528" cy="3757439"/>
          </a:xfrm>
          <a:prstGeom prst="rect">
            <a:avLst/>
          </a:prstGeom>
        </p:spPr>
        <p:txBody>
          <a:bodyPr wrap="square">
            <a:spAutoFit/>
          </a:bodyPr>
          <a:lstStyle/>
          <a:p>
            <a:pPr>
              <a:lnSpc>
                <a:spcPts val="3000"/>
              </a:lnSpc>
            </a:pPr>
            <a:r>
              <a:rPr lang="en-US" altLang="ja-JP" sz="3600" b="1" dirty="0" smtClean="0">
                <a:latin typeface="Chaparral Pro" pitchFamily="18" charset="0"/>
              </a:rPr>
              <a:t>       </a:t>
            </a:r>
            <a:r>
              <a:rPr lang="en-US" altLang="ja-JP" sz="3600" b="1" dirty="0" smtClean="0">
                <a:latin typeface="Times New Roman" panose="02020603050405020304" pitchFamily="18" charset="0"/>
                <a:cs typeface="Times New Roman" panose="02020603050405020304" pitchFamily="18" charset="0"/>
              </a:rPr>
              <a:t>(3) </a:t>
            </a:r>
            <a:r>
              <a:rPr lang="en-US" altLang="ja-JP" sz="3200" b="1" dirty="0">
                <a:latin typeface="Times New Roman" panose="02020603050405020304" pitchFamily="18" charset="0"/>
                <a:cs typeface="Times New Roman" panose="02020603050405020304" pitchFamily="18" charset="0"/>
              </a:rPr>
              <a:t>Forming </a:t>
            </a:r>
            <a:r>
              <a:rPr lang="en-US" altLang="ja-JP" sz="3200" b="1" dirty="0" smtClean="0">
                <a:latin typeface="Times New Roman" panose="02020603050405020304" pitchFamily="18" charset="0"/>
                <a:cs typeface="Times New Roman" panose="02020603050405020304" pitchFamily="18" charset="0"/>
              </a:rPr>
              <a:t>researcher community network</a:t>
            </a:r>
            <a:endParaRPr lang="sv-SE" altLang="ja-JP" sz="3200" dirty="0" smtClean="0">
              <a:latin typeface="Times New Roman" panose="02020603050405020304" pitchFamily="18" charset="0"/>
              <a:cs typeface="Times New Roman" panose="02020603050405020304" pitchFamily="18" charset="0"/>
            </a:endParaRPr>
          </a:p>
          <a:p>
            <a:pPr marL="444500">
              <a:lnSpc>
                <a:spcPts val="2500"/>
              </a:lnSpc>
            </a:pPr>
            <a:r>
              <a:rPr lang="en-US" altLang="ja-JP" sz="3200" dirty="0" smtClean="0">
                <a:latin typeface="Times New Roman" panose="02020603050405020304" pitchFamily="18" charset="0"/>
                <a:cs typeface="Times New Roman" panose="02020603050405020304" pitchFamily="18" charset="0"/>
              </a:rPr>
              <a:t>          </a:t>
            </a:r>
            <a:r>
              <a:rPr lang="en-US" altLang="ja-JP" sz="3200" b="1" dirty="0" smtClean="0">
                <a:latin typeface="Times New Roman" panose="02020603050405020304" pitchFamily="18" charset="0"/>
                <a:cs typeface="Times New Roman" panose="02020603050405020304" pitchFamily="18" charset="0"/>
              </a:rPr>
              <a:t>including </a:t>
            </a:r>
            <a:r>
              <a:rPr lang="en-US" altLang="ja-JP" sz="3200" b="1" dirty="0">
                <a:latin typeface="Times New Roman" panose="02020603050405020304" pitchFamily="18" charset="0"/>
                <a:cs typeface="Times New Roman" panose="02020603050405020304" pitchFamily="18" charset="0"/>
              </a:rPr>
              <a:t>non-alumni club </a:t>
            </a:r>
            <a:r>
              <a:rPr lang="en-US" altLang="ja-JP" sz="3200" b="1" dirty="0" smtClean="0">
                <a:latin typeface="Times New Roman" panose="02020603050405020304" pitchFamily="18" charset="0"/>
                <a:cs typeface="Times New Roman" panose="02020603050405020304" pitchFamily="18" charset="0"/>
              </a:rPr>
              <a:t>members</a:t>
            </a:r>
          </a:p>
          <a:p>
            <a:pPr marL="444500">
              <a:lnSpc>
                <a:spcPts val="2500"/>
              </a:lnSpc>
            </a:pPr>
            <a:endParaRPr lang="en-US" altLang="ja-JP" sz="2000" dirty="0" smtClean="0">
              <a:latin typeface="Times New Roman" panose="02020603050405020304" pitchFamily="18" charset="0"/>
              <a:cs typeface="Times New Roman" panose="02020603050405020304" pitchFamily="18" charset="0"/>
            </a:endParaRPr>
          </a:p>
          <a:p>
            <a:pPr marL="901700">
              <a:lnSpc>
                <a:spcPts val="2600"/>
              </a:lnSpc>
            </a:pPr>
            <a:r>
              <a:rPr lang="en-US" altLang="ja-JP" sz="2400" dirty="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Sweden-Japan </a:t>
            </a:r>
            <a:r>
              <a:rPr lang="en-US" altLang="ja-JP" sz="2400" dirty="0">
                <a:latin typeface="Times New Roman" panose="02020603050405020304" pitchFamily="18" charset="0"/>
                <a:cs typeface="Times New Roman" panose="02020603050405020304" pitchFamily="18" charset="0"/>
              </a:rPr>
              <a:t>Academic </a:t>
            </a:r>
          </a:p>
          <a:p>
            <a:pPr marL="901700">
              <a:lnSpc>
                <a:spcPts val="2600"/>
              </a:lnSpc>
            </a:pPr>
            <a:r>
              <a:rPr lang="en-US" altLang="ja-JP" sz="2400" dirty="0" smtClean="0">
                <a:latin typeface="Times New Roman" panose="02020603050405020304" pitchFamily="18" charset="0"/>
                <a:cs typeface="Times New Roman" panose="02020603050405020304" pitchFamily="18" charset="0"/>
              </a:rPr>
              <a:t> Network in Sweden</a:t>
            </a:r>
            <a:endParaRPr lang="en-US" altLang="ja-JP" sz="2400" dirty="0">
              <a:latin typeface="Times New Roman" panose="02020603050405020304" pitchFamily="18" charset="0"/>
              <a:cs typeface="Times New Roman" panose="02020603050405020304" pitchFamily="18" charset="0"/>
            </a:endParaRPr>
          </a:p>
          <a:p>
            <a:pPr marL="901700">
              <a:lnSpc>
                <a:spcPts val="2500"/>
              </a:lnSpc>
            </a:pPr>
            <a:r>
              <a:rPr lang="en-US" altLang="ja-JP" sz="2400" b="1"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altLang="ja-JP" sz="2400" b="1" dirty="0">
              <a:solidFill>
                <a:schemeClr val="tx2">
                  <a:lumMod val="75000"/>
                </a:schemeClr>
              </a:solidFill>
              <a:latin typeface="Times New Roman" panose="02020603050405020304" pitchFamily="18" charset="0"/>
              <a:cs typeface="Times New Roman" panose="02020603050405020304" pitchFamily="18" charset="0"/>
            </a:endParaRPr>
          </a:p>
          <a:p>
            <a:pPr marL="901700">
              <a:lnSpc>
                <a:spcPts val="2500"/>
              </a:lnSpc>
            </a:pPr>
            <a:r>
              <a:rPr lang="en-US" altLang="ja-JP" sz="2400" dirty="0" smtClean="0">
                <a:latin typeface="Times New Roman" panose="02020603050405020304" pitchFamily="18" charset="0"/>
                <a:cs typeface="Times New Roman" panose="02020603050405020304" pitchFamily="18" charset="0"/>
              </a:rPr>
              <a:t>Also JSPS supports Japan Alumni </a:t>
            </a:r>
          </a:p>
          <a:p>
            <a:pPr marL="901700">
              <a:lnSpc>
                <a:spcPts val="2500"/>
              </a:lnSpc>
            </a:pPr>
            <a:r>
              <a:rPr lang="en-US" altLang="ja-JP" sz="2400" dirty="0" smtClean="0">
                <a:latin typeface="Times New Roman" panose="02020603050405020304" pitchFamily="18" charset="0"/>
                <a:cs typeface="Times New Roman" panose="02020603050405020304" pitchFamily="18" charset="0"/>
              </a:rPr>
              <a:t>and </a:t>
            </a:r>
            <a:r>
              <a:rPr lang="en-US" altLang="ja-JP" sz="2400" dirty="0">
                <a:latin typeface="Times New Roman" panose="02020603050405020304" pitchFamily="18" charset="0"/>
                <a:cs typeface="Times New Roman" panose="02020603050405020304" pitchFamily="18" charset="0"/>
              </a:rPr>
              <a:t>Researcher </a:t>
            </a:r>
            <a:r>
              <a:rPr lang="en-US" altLang="ja-JP" sz="2400" dirty="0" smtClean="0">
                <a:latin typeface="Times New Roman" panose="02020603050405020304" pitchFamily="18" charset="0"/>
                <a:cs typeface="Times New Roman" panose="02020603050405020304" pitchFamily="18" charset="0"/>
              </a:rPr>
              <a:t>Assembly in </a:t>
            </a:r>
          </a:p>
          <a:p>
            <a:pPr marL="901700">
              <a:lnSpc>
                <a:spcPts val="2500"/>
              </a:lnSpc>
            </a:pPr>
            <a:r>
              <a:rPr lang="en-US" altLang="ja-JP" sz="2400" dirty="0" smtClean="0">
                <a:latin typeface="Times New Roman" panose="02020603050405020304" pitchFamily="18" charset="0"/>
                <a:cs typeface="Times New Roman" panose="02020603050405020304" pitchFamily="18" charset="0"/>
              </a:rPr>
              <a:t>Denmark, and Norway-Japan </a:t>
            </a:r>
          </a:p>
          <a:p>
            <a:pPr marL="901700">
              <a:lnSpc>
                <a:spcPts val="2500"/>
              </a:lnSpc>
            </a:pPr>
            <a:r>
              <a:rPr lang="en-US" altLang="ja-JP" sz="2400" dirty="0" smtClean="0">
                <a:latin typeface="Times New Roman" panose="02020603050405020304" pitchFamily="18" charset="0"/>
                <a:cs typeface="Times New Roman" panose="02020603050405020304" pitchFamily="18" charset="0"/>
              </a:rPr>
              <a:t>Academic Network</a:t>
            </a:r>
            <a:r>
              <a:rPr lang="ja-JP" altLang="en-US" sz="2400" dirty="0" smtClean="0">
                <a:latin typeface="Times New Roman" panose="02020603050405020304" pitchFamily="18" charset="0"/>
                <a:cs typeface="Times New Roman" panose="02020603050405020304" pitchFamily="18" charset="0"/>
              </a:rPr>
              <a:t> </a:t>
            </a:r>
            <a:r>
              <a:rPr lang="en-US" altLang="ja-JP" sz="2400" dirty="0" smtClean="0">
                <a:latin typeface="Times New Roman" panose="02020603050405020304" pitchFamily="18" charset="0"/>
                <a:cs typeface="Times New Roman" panose="02020603050405020304" pitchFamily="18" charset="0"/>
              </a:rPr>
              <a:t>in Norway.</a:t>
            </a:r>
          </a:p>
          <a:p>
            <a:pPr marL="901700"/>
            <a:endParaRPr lang="en-US" altLang="ja-JP" sz="2400" dirty="0" smtClean="0">
              <a:latin typeface="Chaparral Pro" pitchFamily="18" charset="0"/>
            </a:endParaRPr>
          </a:p>
        </p:txBody>
      </p:sp>
      <p:pic>
        <p:nvPicPr>
          <p:cNvPr id="3" name="図 2" descr="Y:\FY14 Photos\2014.11.13　Sweden-Japan Academic Network &amp; SAC General Assembly\DSC0549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980728"/>
            <a:ext cx="3851920" cy="2520280"/>
          </a:xfrm>
          <a:prstGeom prst="rect">
            <a:avLst/>
          </a:prstGeom>
          <a:noFill/>
          <a:ln>
            <a:noFill/>
          </a:ln>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430335"/>
            <a:ext cx="3456385" cy="243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2898" y="3884652"/>
            <a:ext cx="8037494" cy="2721258"/>
          </a:xfrm>
          <a:prstGeom prst="rect">
            <a:avLst/>
          </a:prstGeom>
          <a:noFill/>
        </p:spPr>
        <p:txBody>
          <a:bodyPr wrap="square" rtlCol="0">
            <a:spAutoFit/>
          </a:bodyPr>
          <a:lstStyle/>
          <a:p>
            <a:pPr>
              <a:lnSpc>
                <a:spcPts val="3000"/>
              </a:lnSpc>
            </a:pPr>
            <a:r>
              <a:rPr lang="en-US" sz="3200" b="1" dirty="0" smtClean="0">
                <a:latin typeface="Times New Roman" panose="02020603050405020304" pitchFamily="18" charset="0"/>
                <a:cs typeface="Times New Roman" panose="02020603050405020304" pitchFamily="18" charset="0"/>
              </a:rPr>
              <a:t>(4) Supporting Bridge Fellowship Program</a:t>
            </a:r>
          </a:p>
          <a:p>
            <a:pPr>
              <a:lnSpc>
                <a:spcPts val="2500"/>
              </a:lnSpc>
            </a:pPr>
            <a:endParaRPr lang="en-US" sz="1400" dirty="0" smtClean="0">
              <a:latin typeface="Times New Roman" panose="02020603050405020304" pitchFamily="18" charset="0"/>
              <a:cs typeface="Times New Roman" panose="02020603050405020304" pitchFamily="18" charset="0"/>
            </a:endParaRPr>
          </a:p>
          <a:p>
            <a:pPr>
              <a:lnSpc>
                <a:spcPts val="2500"/>
              </a:lnSpc>
            </a:pPr>
            <a:r>
              <a:rPr lang="en-US" sz="2400" dirty="0" smtClean="0">
                <a:latin typeface="Times New Roman" panose="02020603050405020304" pitchFamily="18" charset="0"/>
                <a:cs typeface="Times New Roman" panose="02020603050405020304" pitchFamily="18" charset="0"/>
              </a:rPr>
              <a:t>  JSPS Alumni Club members can </a:t>
            </a:r>
          </a:p>
          <a:p>
            <a:pPr>
              <a:lnSpc>
                <a:spcPts val="25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re-visit Japan for strengthening </a:t>
            </a:r>
          </a:p>
          <a:p>
            <a:pPr>
              <a:lnSpc>
                <a:spcPts val="25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collaborative relation with colleagues</a:t>
            </a:r>
          </a:p>
          <a:p>
            <a:pPr>
              <a:lnSpc>
                <a:spcPts val="25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 Japan.</a:t>
            </a:r>
          </a:p>
          <a:p>
            <a:pPr>
              <a:lnSpc>
                <a:spcPts val="25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Number of Awardee from ACD, 1/FY2016</a:t>
            </a:r>
          </a:p>
          <a:p>
            <a:pPr>
              <a:lnSpc>
                <a:spcPts val="2500"/>
              </a:lnSpc>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1/FY2017)</a:t>
            </a:r>
            <a:endParaRPr lang="en-US" sz="2000" dirty="0">
              <a:latin typeface="Times New Roman" panose="02020603050405020304" pitchFamily="18" charset="0"/>
              <a:cs typeface="Times New Roman" panose="02020603050405020304" pitchFamily="18" charset="0"/>
            </a:endParaRPr>
          </a:p>
        </p:txBody>
      </p:sp>
      <p:sp>
        <p:nvSpPr>
          <p:cNvPr id="6" name="右矢印 5"/>
          <p:cNvSpPr/>
          <p:nvPr/>
        </p:nvSpPr>
        <p:spPr>
          <a:xfrm>
            <a:off x="4139952" y="1579094"/>
            <a:ext cx="76238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5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図形グループ 2"/>
          <p:cNvGrpSpPr/>
          <p:nvPr/>
        </p:nvGrpSpPr>
        <p:grpSpPr>
          <a:xfrm>
            <a:off x="4140154" y="4129829"/>
            <a:ext cx="1799998" cy="1411989"/>
            <a:chOff x="4067944" y="2987775"/>
            <a:chExt cx="1889838" cy="1411989"/>
          </a:xfrm>
        </p:grpSpPr>
        <p:sp>
          <p:nvSpPr>
            <p:cNvPr id="78" name="AutoShape 5"/>
            <p:cNvSpPr>
              <a:spLocks noChangeArrowheads="1"/>
            </p:cNvSpPr>
            <p:nvPr/>
          </p:nvSpPr>
          <p:spPr bwMode="auto">
            <a:xfrm flipH="1">
              <a:off x="4121276" y="2987775"/>
              <a:ext cx="1836506" cy="1392350"/>
            </a:xfrm>
            <a:prstGeom prst="parallelogram">
              <a:avLst>
                <a:gd name="adj" fmla="val 19882"/>
              </a:avLst>
            </a:prstGeom>
            <a:solidFill>
              <a:srgbClr val="FCD5B5"/>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kumimoji="0" lang="ja-JP" altLang="en-US" sz="1800" smtClean="0">
                <a:cs typeface="Arial" panose="020B0604020202020204" pitchFamily="34" charset="0"/>
              </a:endParaRPr>
            </a:p>
          </p:txBody>
        </p:sp>
        <p:sp>
          <p:nvSpPr>
            <p:cNvPr id="2" name="正方形/長方形 1"/>
            <p:cNvSpPr/>
            <p:nvPr/>
          </p:nvSpPr>
          <p:spPr>
            <a:xfrm>
              <a:off x="4067944" y="3031612"/>
              <a:ext cx="1584184" cy="1368152"/>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6" name="正方形/長方形 45"/>
          <p:cNvSpPr/>
          <p:nvPr/>
        </p:nvSpPr>
        <p:spPr>
          <a:xfrm>
            <a:off x="0" y="1508656"/>
            <a:ext cx="8819456" cy="792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algn="ctr" eaLnBrk="1" hangingPunct="1">
              <a:defRPr/>
            </a:pPr>
            <a:r>
              <a:rPr lang="en-GB" altLang="ja-JP" sz="2400" dirty="0" smtClean="0">
                <a:solidFill>
                  <a:srgbClr val="C00000"/>
                </a:solidFill>
                <a:latin typeface="Arial" panose="020B0604020202020204" pitchFamily="34" charset="0"/>
                <a:cs typeface="Arial" panose="020B0604020202020204" pitchFamily="34" charset="0"/>
              </a:rPr>
              <a:t>         </a:t>
            </a:r>
            <a:endParaRPr lang="en-GB" altLang="ja-JP" sz="2800" dirty="0">
              <a:solidFill>
                <a:srgbClr val="C00000"/>
              </a:solidFill>
              <a:latin typeface="Times New Roman" panose="02020603050405020304" pitchFamily="18" charset="0"/>
              <a:cs typeface="Times New Roman" panose="02020603050405020304" pitchFamily="18" charset="0"/>
            </a:endParaRPr>
          </a:p>
        </p:txBody>
      </p:sp>
      <p:sp>
        <p:nvSpPr>
          <p:cNvPr id="59" name="AutoShape 8"/>
          <p:cNvSpPr>
            <a:spLocks noChangeArrowheads="1"/>
          </p:cNvSpPr>
          <p:nvPr/>
        </p:nvSpPr>
        <p:spPr bwMode="auto">
          <a:xfrm>
            <a:off x="91726" y="1941538"/>
            <a:ext cx="8964613" cy="1080000"/>
          </a:xfrm>
          <a:prstGeom prst="rightArrow">
            <a:avLst>
              <a:gd name="adj1" fmla="val 65253"/>
              <a:gd name="adj2" fmla="val 42867"/>
            </a:avLst>
          </a:prstGeom>
          <a:solidFill>
            <a:schemeClr val="tx2">
              <a:alpha val="0"/>
            </a:schemeClr>
          </a:solidFill>
          <a:ln w="76200">
            <a:solidFill>
              <a:schemeClr val="tx1"/>
            </a:solidFill>
            <a:miter lim="800000"/>
            <a:headEnd/>
            <a:tailEnd/>
          </a:ln>
        </p:spPr>
        <p:txBody>
          <a:bodyPr wrap="none"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eaLnBrk="1" hangingPunct="1">
              <a:defRPr/>
            </a:pPr>
            <a:endParaRPr kumimoji="0" lang="ja-JP" altLang="ja-JP" smtClean="0">
              <a:solidFill>
                <a:schemeClr val="folHlink"/>
              </a:solidFill>
            </a:endParaRPr>
          </a:p>
        </p:txBody>
      </p:sp>
      <p:sp>
        <p:nvSpPr>
          <p:cNvPr id="61" name="AutoShape 50"/>
          <p:cNvSpPr>
            <a:spLocks noChangeArrowheads="1"/>
          </p:cNvSpPr>
          <p:nvPr/>
        </p:nvSpPr>
        <p:spPr bwMode="auto">
          <a:xfrm flipH="1">
            <a:off x="1825515" y="3649840"/>
            <a:ext cx="1944797" cy="948875"/>
          </a:xfrm>
          <a:prstGeom prst="rect">
            <a:avLst/>
          </a:prstGeom>
          <a:solidFill>
            <a:schemeClr val="accent4">
              <a:lumMod val="40000"/>
              <a:lumOff val="60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kumimoji="0" lang="ja-JP" altLang="en-US" sz="1800" dirty="0" smtClean="0">
              <a:cs typeface="Arial" panose="020B0604020202020204" pitchFamily="34" charset="0"/>
            </a:endParaRPr>
          </a:p>
        </p:txBody>
      </p:sp>
      <p:sp>
        <p:nvSpPr>
          <p:cNvPr id="62" name="Rectangle 7"/>
          <p:cNvSpPr/>
          <p:nvPr/>
        </p:nvSpPr>
        <p:spPr>
          <a:xfrm>
            <a:off x="155242" y="5646493"/>
            <a:ext cx="1950506" cy="1155732"/>
          </a:xfrm>
          <a:prstGeom prst="rect">
            <a:avLst/>
          </a:prstGeom>
          <a:gradFill flip="none" rotWithShape="1">
            <a:gsLst>
              <a:gs pos="0">
                <a:schemeClr val="accent3">
                  <a:lumMod val="20000"/>
                  <a:lumOff val="80000"/>
                </a:schemeClr>
              </a:gs>
              <a:gs pos="50000">
                <a:srgbClr val="33CCFF">
                  <a:tint val="44500"/>
                  <a:satMod val="160000"/>
                </a:srgbClr>
              </a:gs>
              <a:gs pos="100000">
                <a:srgbClr val="33CCFF">
                  <a:tint val="23500"/>
                  <a:satMod val="160000"/>
                </a:srgb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kumimoji="0" lang="ja-JP" altLang="en-US">
              <a:solidFill>
                <a:srgbClr val="000000"/>
              </a:solidFill>
            </a:endParaRPr>
          </a:p>
        </p:txBody>
      </p:sp>
      <p:sp>
        <p:nvSpPr>
          <p:cNvPr id="63" name="AutoShape 47"/>
          <p:cNvSpPr>
            <a:spLocks noChangeArrowheads="1"/>
          </p:cNvSpPr>
          <p:nvPr/>
        </p:nvSpPr>
        <p:spPr bwMode="auto">
          <a:xfrm flipV="1">
            <a:off x="1835005" y="4598132"/>
            <a:ext cx="1944216" cy="914597"/>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6">
              <a:lumMod val="40000"/>
              <a:lumOff val="60000"/>
            </a:schemeClr>
          </a:solidFill>
          <a:ln>
            <a:noFill/>
          </a:ln>
        </p:spPr>
        <p:txBody>
          <a:bodyPr wrap="none" anchor="ctr"/>
          <a:lstStyle/>
          <a:p>
            <a:pPr>
              <a:defRPr/>
            </a:pPr>
            <a:endParaRPr lang="en-GB"/>
          </a:p>
        </p:txBody>
      </p:sp>
      <p:sp>
        <p:nvSpPr>
          <p:cNvPr id="65" name="Rectangle 4"/>
          <p:cNvSpPr>
            <a:spLocks noChangeArrowheads="1"/>
          </p:cNvSpPr>
          <p:nvPr/>
        </p:nvSpPr>
        <p:spPr bwMode="auto">
          <a:xfrm>
            <a:off x="7146637" y="4149468"/>
            <a:ext cx="1880252" cy="1392350"/>
          </a:xfrm>
          <a:prstGeom prst="rect">
            <a:avLst/>
          </a:prstGeom>
          <a:gradFill rotWithShape="1">
            <a:gsLst>
              <a:gs pos="0">
                <a:srgbClr val="FFCC00"/>
              </a:gs>
              <a:gs pos="50000">
                <a:srgbClr val="FFEFAD"/>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0" lang="ja-JP" altLang="en-US" sz="1800">
              <a:cs typeface="Arial" panose="020B0604020202020204" pitchFamily="34" charset="0"/>
            </a:endParaRPr>
          </a:p>
        </p:txBody>
      </p:sp>
      <p:sp>
        <p:nvSpPr>
          <p:cNvPr id="66" name="Text Box 11"/>
          <p:cNvSpPr txBox="1">
            <a:spLocks noChangeArrowheads="1"/>
          </p:cNvSpPr>
          <p:nvPr/>
        </p:nvSpPr>
        <p:spPr bwMode="auto">
          <a:xfrm>
            <a:off x="4555286" y="2272006"/>
            <a:ext cx="1657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0" lang="en-US" altLang="ja-JP" sz="2000" b="1" i="1" dirty="0">
                <a:solidFill>
                  <a:srgbClr val="FF0066"/>
                </a:solidFill>
                <a:latin typeface="Arial" panose="020B0604020202020204" pitchFamily="34" charset="0"/>
                <a:cs typeface="Arial" panose="020B0604020202020204" pitchFamily="34" charset="0"/>
              </a:rPr>
              <a:t>Mid-career</a:t>
            </a:r>
            <a:endParaRPr kumimoji="0" lang="ja-JP" altLang="en-US" sz="2000" b="1" i="1" dirty="0">
              <a:solidFill>
                <a:srgbClr val="FF0066"/>
              </a:solidFill>
              <a:latin typeface="Arial" panose="020B0604020202020204" pitchFamily="34" charset="0"/>
              <a:cs typeface="Arial" panose="020B0604020202020204" pitchFamily="34" charset="0"/>
            </a:endParaRPr>
          </a:p>
        </p:txBody>
      </p:sp>
      <p:sp>
        <p:nvSpPr>
          <p:cNvPr id="67" name="Text Box 14"/>
          <p:cNvSpPr txBox="1">
            <a:spLocks noChangeArrowheads="1"/>
          </p:cNvSpPr>
          <p:nvPr/>
        </p:nvSpPr>
        <p:spPr bwMode="auto">
          <a:xfrm>
            <a:off x="1280752" y="2261508"/>
            <a:ext cx="765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0" lang="en-US" altLang="ja-JP" sz="2000" b="1" i="1" dirty="0">
                <a:solidFill>
                  <a:srgbClr val="FF0066"/>
                </a:solidFill>
                <a:latin typeface="Arial" panose="020B0604020202020204" pitchFamily="34" charset="0"/>
                <a:cs typeface="Arial" panose="020B0604020202020204" pitchFamily="34" charset="0"/>
              </a:rPr>
              <a:t>PhD</a:t>
            </a:r>
          </a:p>
        </p:txBody>
      </p:sp>
      <p:sp>
        <p:nvSpPr>
          <p:cNvPr id="68" name="Text Box 11"/>
          <p:cNvSpPr txBox="1">
            <a:spLocks noChangeArrowheads="1"/>
          </p:cNvSpPr>
          <p:nvPr/>
        </p:nvSpPr>
        <p:spPr bwMode="auto">
          <a:xfrm>
            <a:off x="2290455" y="2209694"/>
            <a:ext cx="21886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1800"/>
              </a:lnSpc>
              <a:spcBef>
                <a:spcPct val="50000"/>
              </a:spcBef>
              <a:buFontTx/>
              <a:buNone/>
            </a:pPr>
            <a:r>
              <a:rPr kumimoji="0" lang="en-US" altLang="ja-JP" sz="2000" b="1" i="1" dirty="0" smtClean="0">
                <a:solidFill>
                  <a:srgbClr val="FF0066"/>
                </a:solidFill>
                <a:latin typeface="Arial" panose="020B0604020202020204" pitchFamily="34" charset="0"/>
                <a:cs typeface="Arial" panose="020B0604020202020204" pitchFamily="34" charset="0"/>
              </a:rPr>
              <a:t>Postdoc   </a:t>
            </a:r>
            <a:r>
              <a:rPr kumimoji="0" lang="en-US" altLang="ja-JP" sz="2400" b="1" i="1" dirty="0" smtClean="0">
                <a:solidFill>
                  <a:srgbClr val="FF0066"/>
                </a:solidFill>
                <a:latin typeface="Arial" panose="020B0604020202020204" pitchFamily="34" charset="0"/>
                <a:cs typeface="Arial" panose="020B0604020202020204" pitchFamily="34" charset="0"/>
              </a:rPr>
              <a:t>   </a:t>
            </a:r>
            <a:r>
              <a:rPr kumimoji="0" lang="ja-JP" altLang="en-US" sz="2400" b="1" i="1" dirty="0" smtClean="0">
                <a:solidFill>
                  <a:srgbClr val="FF0066"/>
                </a:solidFill>
                <a:latin typeface="Arial" panose="020B0604020202020204" pitchFamily="34" charset="0"/>
                <a:cs typeface="Arial" panose="020B0604020202020204" pitchFamily="34" charset="0"/>
              </a:rPr>
              <a:t>　　　　</a:t>
            </a:r>
            <a:r>
              <a:rPr kumimoji="0" lang="en-US" altLang="ja-JP" sz="2400" b="1" i="1" dirty="0" smtClean="0">
                <a:solidFill>
                  <a:srgbClr val="FF0066"/>
                </a:solidFill>
                <a:latin typeface="Arial" panose="020B0604020202020204" pitchFamily="34" charset="0"/>
                <a:cs typeface="Arial" panose="020B0604020202020204" pitchFamily="34" charset="0"/>
              </a:rPr>
              <a:t>  </a:t>
            </a:r>
            <a:r>
              <a:rPr kumimoji="0" lang="ja-JP" altLang="en-US" sz="1600" b="1" i="1" dirty="0" smtClean="0">
                <a:solidFill>
                  <a:srgbClr val="FF0066"/>
                </a:solidFill>
                <a:latin typeface="Arial" panose="020B0604020202020204" pitchFamily="34" charset="0"/>
                <a:cs typeface="Arial" panose="020B0604020202020204" pitchFamily="34" charset="0"/>
              </a:rPr>
              <a:t>（</a:t>
            </a:r>
            <a:r>
              <a:rPr kumimoji="0" lang="en-US" altLang="ja-JP" sz="1600" b="1" i="1" dirty="0" smtClean="0">
                <a:solidFill>
                  <a:srgbClr val="FF0066"/>
                </a:solidFill>
                <a:latin typeface="Arial" panose="020B0604020202020204" pitchFamily="34" charset="0"/>
                <a:cs typeface="Arial" panose="020B0604020202020204" pitchFamily="34" charset="0"/>
              </a:rPr>
              <a:t>6 </a:t>
            </a:r>
            <a:r>
              <a:rPr kumimoji="0" lang="en-US" altLang="ja-JP" sz="1600" b="1" i="1" dirty="0">
                <a:solidFill>
                  <a:srgbClr val="FF0066"/>
                </a:solidFill>
                <a:latin typeface="Arial" panose="020B0604020202020204" pitchFamily="34" charset="0"/>
                <a:cs typeface="Arial" panose="020B0604020202020204" pitchFamily="34" charset="0"/>
              </a:rPr>
              <a:t>years after </a:t>
            </a:r>
            <a:r>
              <a:rPr kumimoji="0" lang="en-US" altLang="ja-JP" sz="1600" b="1" i="1" dirty="0" smtClean="0">
                <a:solidFill>
                  <a:srgbClr val="FF0066"/>
                </a:solidFill>
                <a:latin typeface="Arial" panose="020B0604020202020204" pitchFamily="34" charset="0"/>
                <a:cs typeface="Arial" panose="020B0604020202020204" pitchFamily="34" charset="0"/>
              </a:rPr>
              <a:t>PhD</a:t>
            </a:r>
            <a:r>
              <a:rPr kumimoji="0" lang="ja-JP" altLang="en-US" sz="1600" b="1" i="1" dirty="0">
                <a:solidFill>
                  <a:srgbClr val="FF0066"/>
                </a:solidFill>
                <a:latin typeface="Arial" panose="020B0604020202020204" pitchFamily="34" charset="0"/>
                <a:cs typeface="Arial" panose="020B0604020202020204" pitchFamily="34" charset="0"/>
              </a:rPr>
              <a:t>）</a:t>
            </a:r>
          </a:p>
        </p:txBody>
      </p:sp>
      <p:sp>
        <p:nvSpPr>
          <p:cNvPr id="69" name="Text Box 11"/>
          <p:cNvSpPr txBox="1">
            <a:spLocks noChangeArrowheads="1"/>
          </p:cNvSpPr>
          <p:nvPr/>
        </p:nvSpPr>
        <p:spPr bwMode="auto">
          <a:xfrm>
            <a:off x="6097284" y="2276042"/>
            <a:ext cx="1657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kumimoji="0" lang="en-US" altLang="ja-JP" sz="2000" b="1" i="1" dirty="0" smtClean="0">
                <a:solidFill>
                  <a:srgbClr val="FF0066"/>
                </a:solidFill>
                <a:latin typeface="Arial" panose="020B0604020202020204" pitchFamily="34" charset="0"/>
                <a:cs typeface="Arial" panose="020B0604020202020204" pitchFamily="34" charset="0"/>
              </a:rPr>
              <a:t>Professor</a:t>
            </a:r>
            <a:endParaRPr kumimoji="0" lang="ja-JP" altLang="en-US" sz="2000" b="1" i="1" dirty="0">
              <a:solidFill>
                <a:srgbClr val="FF0066"/>
              </a:solidFill>
              <a:latin typeface="Arial" panose="020B0604020202020204" pitchFamily="34" charset="0"/>
              <a:cs typeface="Arial" panose="020B0604020202020204" pitchFamily="34" charset="0"/>
            </a:endParaRPr>
          </a:p>
        </p:txBody>
      </p:sp>
      <p:sp>
        <p:nvSpPr>
          <p:cNvPr id="70" name="正方形/長方形 69"/>
          <p:cNvSpPr/>
          <p:nvPr/>
        </p:nvSpPr>
        <p:spPr>
          <a:xfrm>
            <a:off x="3816713" y="3525593"/>
            <a:ext cx="5210175" cy="62206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en-US" altLang="ja-JP" sz="2400" b="1" dirty="0" smtClean="0">
                <a:solidFill>
                  <a:schemeClr val="tx2"/>
                </a:solidFill>
                <a:latin typeface="Arial" panose="020B0604020202020204" pitchFamily="34" charset="0"/>
                <a:ea typeface="ＭＳ Ｐ明朝" pitchFamily="18" charset="-128"/>
                <a:cs typeface="Arial" panose="020B0604020202020204" pitchFamily="34" charset="0"/>
              </a:rPr>
              <a:t>Invitational </a:t>
            </a:r>
            <a:r>
              <a:rPr kumimoji="0" lang="en-US" altLang="ja-JP" sz="2400" b="1" dirty="0">
                <a:solidFill>
                  <a:schemeClr val="tx2"/>
                </a:solidFill>
                <a:latin typeface="Arial" panose="020B0604020202020204" pitchFamily="34" charset="0"/>
                <a:ea typeface="ＭＳ Ｐ明朝" pitchFamily="18" charset="-128"/>
                <a:cs typeface="Arial" panose="020B0604020202020204" pitchFamily="34" charset="0"/>
              </a:rPr>
              <a:t>F</a:t>
            </a:r>
            <a:r>
              <a:rPr kumimoji="0" lang="en-US" altLang="ja-JP" sz="2400" b="1" dirty="0" smtClean="0">
                <a:solidFill>
                  <a:schemeClr val="tx2"/>
                </a:solidFill>
                <a:latin typeface="Arial" panose="020B0604020202020204" pitchFamily="34" charset="0"/>
                <a:ea typeface="ＭＳ Ｐ明朝" pitchFamily="18" charset="-128"/>
                <a:cs typeface="Arial" panose="020B0604020202020204" pitchFamily="34" charset="0"/>
              </a:rPr>
              <a:t>ellowships</a:t>
            </a:r>
            <a:endParaRPr kumimoji="0" lang="en-US" altLang="ja-JP" sz="2400" b="1" dirty="0">
              <a:solidFill>
                <a:schemeClr val="tx2"/>
              </a:solidFill>
              <a:latin typeface="Arial" panose="020B0604020202020204" pitchFamily="34" charset="0"/>
              <a:ea typeface="ＭＳ Ｐ明朝" pitchFamily="18" charset="-128"/>
              <a:cs typeface="Arial" panose="020B0604020202020204" pitchFamily="34" charset="0"/>
            </a:endParaRPr>
          </a:p>
        </p:txBody>
      </p:sp>
      <p:sp>
        <p:nvSpPr>
          <p:cNvPr id="71" name="Text Box 48"/>
          <p:cNvSpPr txBox="1">
            <a:spLocks noChangeArrowheads="1"/>
          </p:cNvSpPr>
          <p:nvPr/>
        </p:nvSpPr>
        <p:spPr bwMode="auto">
          <a:xfrm>
            <a:off x="169049" y="6448787"/>
            <a:ext cx="1936699"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1000"/>
              </a:lnSpc>
              <a:spcBef>
                <a:spcPct val="50000"/>
              </a:spcBef>
              <a:buFontTx/>
              <a:buNone/>
            </a:pPr>
            <a:r>
              <a:rPr kumimoji="0" lang="en-US" altLang="ja-JP" sz="1800" b="1" dirty="0">
                <a:solidFill>
                  <a:srgbClr val="000000"/>
                </a:solidFill>
                <a:latin typeface="Arial" panose="020B0604020202020204" pitchFamily="34" charset="0"/>
                <a:cs typeface="Arial" panose="020B0604020202020204" pitchFamily="34" charset="0"/>
              </a:rPr>
              <a:t>2 months</a:t>
            </a:r>
          </a:p>
        </p:txBody>
      </p:sp>
      <p:sp>
        <p:nvSpPr>
          <p:cNvPr id="72" name="正方形/長方形 71"/>
          <p:cNvSpPr/>
          <p:nvPr/>
        </p:nvSpPr>
        <p:spPr>
          <a:xfrm>
            <a:off x="77292" y="5684593"/>
            <a:ext cx="2070541" cy="707886"/>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lnSpc>
                <a:spcPts val="2400"/>
              </a:lnSpc>
              <a:defRPr/>
            </a:pPr>
            <a:r>
              <a:rPr kumimoji="0" lang="en-US" altLang="ja-JP" sz="2400" b="1" dirty="0" smtClean="0">
                <a:solidFill>
                  <a:srgbClr val="660033"/>
                </a:solidFill>
                <a:latin typeface="Arial" panose="020B0604020202020204" pitchFamily="34" charset="0"/>
                <a:ea typeface="ＭＳ Ｐ明朝" pitchFamily="18" charset="-128"/>
                <a:cs typeface="Arial" panose="020B0604020202020204" pitchFamily="34" charset="0"/>
              </a:rPr>
              <a:t>Summer </a:t>
            </a:r>
          </a:p>
          <a:p>
            <a:pPr algn="ctr" eaLnBrk="1" hangingPunct="1">
              <a:lnSpc>
                <a:spcPts val="2400"/>
              </a:lnSpc>
              <a:defRPr/>
            </a:pPr>
            <a:r>
              <a:rPr kumimoji="0" lang="en-US" altLang="ja-JP" sz="2400" b="1" dirty="0" smtClean="0">
                <a:solidFill>
                  <a:srgbClr val="660033"/>
                </a:solidFill>
                <a:latin typeface="Arial" panose="020B0604020202020204" pitchFamily="34" charset="0"/>
                <a:ea typeface="ＭＳ Ｐ明朝" pitchFamily="18" charset="-128"/>
                <a:cs typeface="Arial" panose="020B0604020202020204" pitchFamily="34" charset="0"/>
              </a:rPr>
              <a:t>Program</a:t>
            </a:r>
            <a:endParaRPr kumimoji="0" lang="ja-JP" altLang="en-US" sz="2400" b="1" dirty="0">
              <a:solidFill>
                <a:srgbClr val="660033"/>
              </a:solidFill>
              <a:latin typeface="Arial" panose="020B0604020202020204" pitchFamily="34" charset="0"/>
              <a:cs typeface="Arial" panose="020B0604020202020204" pitchFamily="34" charset="0"/>
            </a:endParaRPr>
          </a:p>
        </p:txBody>
      </p:sp>
      <p:sp>
        <p:nvSpPr>
          <p:cNvPr id="73" name="Text Box 11"/>
          <p:cNvSpPr txBox="1">
            <a:spLocks noChangeArrowheads="1"/>
          </p:cNvSpPr>
          <p:nvPr/>
        </p:nvSpPr>
        <p:spPr bwMode="auto">
          <a:xfrm>
            <a:off x="-73298" y="2301578"/>
            <a:ext cx="1404938" cy="35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000"/>
              </a:lnSpc>
              <a:spcBef>
                <a:spcPct val="50000"/>
              </a:spcBef>
              <a:buFontTx/>
              <a:buNone/>
            </a:pPr>
            <a:r>
              <a:rPr kumimoji="0" lang="en-US" altLang="ja-JP" sz="2000" b="1" i="1" dirty="0" err="1" smtClean="0">
                <a:solidFill>
                  <a:srgbClr val="FF0066"/>
                </a:solidFill>
                <a:latin typeface="Arial" panose="020B0604020202020204" pitchFamily="34" charset="0"/>
                <a:cs typeface="Arial" panose="020B0604020202020204" pitchFamily="34" charset="0"/>
              </a:rPr>
              <a:t>M.phil</a:t>
            </a:r>
            <a:endParaRPr kumimoji="0" lang="ja-JP" altLang="en-US" sz="2000" b="1" i="1" dirty="0">
              <a:solidFill>
                <a:srgbClr val="FF0066"/>
              </a:solidFill>
              <a:latin typeface="Arial" panose="020B0604020202020204" pitchFamily="34" charset="0"/>
              <a:cs typeface="Arial" panose="020B0604020202020204" pitchFamily="34" charset="0"/>
            </a:endParaRPr>
          </a:p>
        </p:txBody>
      </p:sp>
      <p:sp>
        <p:nvSpPr>
          <p:cNvPr id="74" name="Text Box 52"/>
          <p:cNvSpPr txBox="1">
            <a:spLocks noChangeArrowheads="1"/>
          </p:cNvSpPr>
          <p:nvPr/>
        </p:nvSpPr>
        <p:spPr bwMode="auto">
          <a:xfrm>
            <a:off x="7162141" y="4317682"/>
            <a:ext cx="20183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ja-JP" sz="1800" b="1" dirty="0">
                <a:solidFill>
                  <a:schemeClr val="tx2"/>
                </a:solidFill>
                <a:latin typeface="Arial" panose="020B0604020202020204" pitchFamily="34" charset="0"/>
                <a:cs typeface="Arial" panose="020B0604020202020204" pitchFamily="34" charset="0"/>
              </a:rPr>
              <a:t>(Short-Term S)</a:t>
            </a:r>
          </a:p>
          <a:p>
            <a:pPr algn="ctr" eaLnBrk="1" hangingPunct="1">
              <a:spcBef>
                <a:spcPct val="0"/>
              </a:spcBef>
              <a:buFontTx/>
              <a:buNone/>
            </a:pPr>
            <a:endParaRPr kumimoji="0" lang="en-US" altLang="ja-JP" sz="1800" b="1" dirty="0">
              <a:solidFill>
                <a:srgbClr val="000000"/>
              </a:solidFill>
              <a:latin typeface="Arial" panose="020B0604020202020204" pitchFamily="34" charset="0"/>
              <a:cs typeface="Arial" panose="020B0604020202020204" pitchFamily="34" charset="0"/>
            </a:endParaRPr>
          </a:p>
          <a:p>
            <a:pPr algn="ctr" eaLnBrk="1" hangingPunct="1">
              <a:spcBef>
                <a:spcPct val="0"/>
              </a:spcBef>
              <a:buFontTx/>
              <a:buNone/>
            </a:pPr>
            <a:r>
              <a:rPr kumimoji="0" lang="en-US" altLang="ja-JP" sz="1800" b="1" dirty="0" smtClean="0">
                <a:solidFill>
                  <a:srgbClr val="000000"/>
                </a:solidFill>
                <a:latin typeface="Arial" panose="020B0604020202020204" pitchFamily="34" charset="0"/>
                <a:cs typeface="Arial" panose="020B0604020202020204" pitchFamily="34" charset="0"/>
              </a:rPr>
              <a:t>   7 - </a:t>
            </a:r>
            <a:r>
              <a:rPr kumimoji="0" lang="en-US" altLang="ja-JP" sz="1800" b="1" dirty="0">
                <a:solidFill>
                  <a:srgbClr val="000000"/>
                </a:solidFill>
                <a:latin typeface="Arial" panose="020B0604020202020204" pitchFamily="34" charset="0"/>
                <a:cs typeface="Arial" panose="020B0604020202020204" pitchFamily="34" charset="0"/>
              </a:rPr>
              <a:t>30 days</a:t>
            </a:r>
          </a:p>
        </p:txBody>
      </p:sp>
      <p:sp>
        <p:nvSpPr>
          <p:cNvPr id="75" name="角丸四角形 74"/>
          <p:cNvSpPr/>
          <p:nvPr/>
        </p:nvSpPr>
        <p:spPr>
          <a:xfrm>
            <a:off x="66879" y="5650225"/>
            <a:ext cx="2083611" cy="1152000"/>
          </a:xfrm>
          <a:prstGeom prst="roundRect">
            <a:avLst/>
          </a:prstGeom>
          <a:noFill/>
          <a:ln w="85725">
            <a:solidFill>
              <a:srgbClr val="FF660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a:p>
        </p:txBody>
      </p:sp>
      <p:sp>
        <p:nvSpPr>
          <p:cNvPr id="76" name="正方形/長方形 95"/>
          <p:cNvSpPr/>
          <p:nvPr/>
        </p:nvSpPr>
        <p:spPr>
          <a:xfrm>
            <a:off x="1544836" y="3002960"/>
            <a:ext cx="2451100" cy="62496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600"/>
              </a:lnSpc>
              <a:defRPr/>
            </a:pPr>
            <a:r>
              <a:rPr kumimoji="0" lang="en-US" altLang="ja-JP" sz="2400" b="1" dirty="0">
                <a:solidFill>
                  <a:srgbClr val="0066FF"/>
                </a:solidFill>
                <a:latin typeface="Arial" panose="020B0604020202020204" pitchFamily="34" charset="0"/>
                <a:ea typeface="ＭＳ Ｐ明朝" pitchFamily="18" charset="-128"/>
                <a:cs typeface="Arial" panose="020B0604020202020204" pitchFamily="34" charset="0"/>
              </a:rPr>
              <a:t>Postdoctoral </a:t>
            </a:r>
            <a:r>
              <a:rPr kumimoji="0" lang="en-US" altLang="ja-JP" sz="2400" b="1" dirty="0" smtClean="0">
                <a:solidFill>
                  <a:srgbClr val="0066FF"/>
                </a:solidFill>
                <a:latin typeface="Arial" panose="020B0604020202020204" pitchFamily="34" charset="0"/>
                <a:ea typeface="ＭＳ Ｐ明朝" pitchFamily="18" charset="-128"/>
                <a:cs typeface="Arial" panose="020B0604020202020204" pitchFamily="34" charset="0"/>
              </a:rPr>
              <a:t>Fellowships</a:t>
            </a:r>
            <a:endParaRPr kumimoji="0" lang="en-US" altLang="ja-JP" sz="2400" b="1" dirty="0">
              <a:solidFill>
                <a:srgbClr val="0066FF"/>
              </a:solidFill>
              <a:latin typeface="Arial" panose="020B0604020202020204" pitchFamily="34" charset="0"/>
              <a:ea typeface="ＭＳ Ｐ明朝" pitchFamily="18" charset="-128"/>
              <a:cs typeface="Arial" panose="020B0604020202020204" pitchFamily="34" charset="0"/>
            </a:endParaRPr>
          </a:p>
        </p:txBody>
      </p:sp>
      <p:sp>
        <p:nvSpPr>
          <p:cNvPr id="77" name="AutoShape 3"/>
          <p:cNvSpPr>
            <a:spLocks noChangeArrowheads="1"/>
          </p:cNvSpPr>
          <p:nvPr/>
        </p:nvSpPr>
        <p:spPr bwMode="auto">
          <a:xfrm flipH="1">
            <a:off x="5580112" y="4147659"/>
            <a:ext cx="1872208" cy="1394159"/>
          </a:xfrm>
          <a:prstGeom prst="parallelogram">
            <a:avLst>
              <a:gd name="adj" fmla="val 21503"/>
            </a:avLst>
          </a:prstGeom>
          <a:gradFill rotWithShape="1">
            <a:gsLst>
              <a:gs pos="0">
                <a:srgbClr val="FFFF99"/>
              </a:gs>
              <a:gs pos="50000">
                <a:srgbClr val="FFFFDD"/>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kumimoji="0" lang="ja-JP" altLang="en-US" sz="1800">
              <a:cs typeface="Arial" panose="020B0604020202020204" pitchFamily="34" charset="0"/>
            </a:endParaRPr>
          </a:p>
        </p:txBody>
      </p:sp>
      <p:sp>
        <p:nvSpPr>
          <p:cNvPr id="79" name="Text Box 52"/>
          <p:cNvSpPr txBox="1">
            <a:spLocks noChangeArrowheads="1"/>
          </p:cNvSpPr>
          <p:nvPr/>
        </p:nvSpPr>
        <p:spPr bwMode="auto">
          <a:xfrm>
            <a:off x="5544926" y="4330456"/>
            <a:ext cx="18578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en-US" altLang="ja-JP" sz="1800" b="1" dirty="0">
                <a:solidFill>
                  <a:schemeClr val="tx2"/>
                </a:solidFill>
                <a:latin typeface="Arial" panose="020B0604020202020204" pitchFamily="34" charset="0"/>
                <a:cs typeface="Arial" panose="020B0604020202020204" pitchFamily="34" charset="0"/>
              </a:rPr>
              <a:t>(Short-Term)</a:t>
            </a:r>
          </a:p>
          <a:p>
            <a:pPr algn="ctr" eaLnBrk="1" hangingPunct="1">
              <a:spcBef>
                <a:spcPct val="0"/>
              </a:spcBef>
              <a:buFontTx/>
              <a:buNone/>
            </a:pPr>
            <a:endParaRPr kumimoji="0" lang="en-US" altLang="ja-JP" sz="1800" b="1" dirty="0">
              <a:solidFill>
                <a:srgbClr val="000000"/>
              </a:solidFill>
              <a:latin typeface="Arial" panose="020B0604020202020204" pitchFamily="34" charset="0"/>
              <a:cs typeface="Arial" panose="020B0604020202020204" pitchFamily="34" charset="0"/>
            </a:endParaRPr>
          </a:p>
          <a:p>
            <a:pPr algn="ctr" eaLnBrk="1" hangingPunct="1">
              <a:spcBef>
                <a:spcPct val="0"/>
              </a:spcBef>
              <a:buFontTx/>
              <a:buNone/>
            </a:pPr>
            <a:r>
              <a:rPr kumimoji="0" lang="en-US" altLang="ja-JP" sz="1800" b="1" dirty="0" smtClean="0">
                <a:solidFill>
                  <a:srgbClr val="000000"/>
                </a:solidFill>
                <a:latin typeface="Arial" panose="020B0604020202020204" pitchFamily="34" charset="0"/>
                <a:cs typeface="Arial" panose="020B0604020202020204" pitchFamily="34" charset="0"/>
              </a:rPr>
              <a:t>    14 </a:t>
            </a:r>
            <a:r>
              <a:rPr kumimoji="0" lang="en-US" altLang="ja-JP" sz="1800" b="1" dirty="0">
                <a:solidFill>
                  <a:srgbClr val="000000"/>
                </a:solidFill>
                <a:latin typeface="Arial" panose="020B0604020202020204" pitchFamily="34" charset="0"/>
                <a:cs typeface="Arial" panose="020B0604020202020204" pitchFamily="34" charset="0"/>
              </a:rPr>
              <a:t>- 60 days</a:t>
            </a:r>
          </a:p>
        </p:txBody>
      </p:sp>
      <p:sp>
        <p:nvSpPr>
          <p:cNvPr id="80" name="Text Box 16"/>
          <p:cNvSpPr txBox="1">
            <a:spLocks noChangeArrowheads="1"/>
          </p:cNvSpPr>
          <p:nvPr/>
        </p:nvSpPr>
        <p:spPr bwMode="auto">
          <a:xfrm>
            <a:off x="1733468" y="4791796"/>
            <a:ext cx="2128889"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1800"/>
              </a:lnSpc>
              <a:buNone/>
              <a:defRPr/>
            </a:pPr>
            <a:r>
              <a:rPr kumimoji="0" lang="en-US" altLang="ja-JP" sz="2400" b="1" dirty="0">
                <a:latin typeface="Times New Roman" panose="02020603050405020304" pitchFamily="18" charset="0"/>
                <a:ea typeface="ＭＳ Ｐ明朝" pitchFamily="18" charset="-128"/>
                <a:cs typeface="Times New Roman" panose="02020603050405020304" pitchFamily="18" charset="0"/>
              </a:rPr>
              <a:t>(</a:t>
            </a:r>
            <a:r>
              <a:rPr kumimoji="0" lang="en-US" altLang="ja-JP" sz="2400" b="1" dirty="0" smtClean="0">
                <a:latin typeface="Times New Roman" panose="02020603050405020304" pitchFamily="18" charset="0"/>
                <a:ea typeface="ＭＳ Ｐ明朝" pitchFamily="18" charset="-128"/>
                <a:cs typeface="Times New Roman" panose="02020603050405020304" pitchFamily="18" charset="0"/>
              </a:rPr>
              <a:t>Short-term)</a:t>
            </a:r>
          </a:p>
          <a:p>
            <a:pPr algn="ctr" eaLnBrk="1" hangingPunct="1">
              <a:lnSpc>
                <a:spcPts val="1800"/>
              </a:lnSpc>
              <a:buNone/>
              <a:defRPr/>
            </a:pPr>
            <a:r>
              <a:rPr kumimoji="0" lang="en-US" altLang="ja-JP" sz="2400" b="1" dirty="0" smtClean="0">
                <a:latin typeface="Times New Roman" panose="02020603050405020304" pitchFamily="18" charset="0"/>
                <a:cs typeface="Times New Roman" panose="02020603050405020304" pitchFamily="18" charset="0"/>
              </a:rPr>
              <a:t>1 - 12 months</a:t>
            </a:r>
            <a:endParaRPr kumimoji="0" lang="en-US" altLang="ja-JP" sz="2400" b="1" dirty="0">
              <a:latin typeface="Times New Roman" panose="02020603050405020304" pitchFamily="18" charset="0"/>
              <a:cs typeface="Times New Roman" panose="02020603050405020304" pitchFamily="18" charset="0"/>
            </a:endParaRPr>
          </a:p>
        </p:txBody>
      </p:sp>
      <p:sp>
        <p:nvSpPr>
          <p:cNvPr id="81" name="Text Box 16"/>
          <p:cNvSpPr txBox="1">
            <a:spLocks noChangeArrowheads="1"/>
          </p:cNvSpPr>
          <p:nvPr/>
        </p:nvSpPr>
        <p:spPr bwMode="auto">
          <a:xfrm>
            <a:off x="1849077" y="3842921"/>
            <a:ext cx="1786819"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1800"/>
              </a:lnSpc>
              <a:buNone/>
              <a:defRPr/>
            </a:pPr>
            <a:r>
              <a:rPr kumimoji="0" lang="en-US" altLang="ja-JP" sz="2400" b="1" dirty="0" smtClean="0">
                <a:latin typeface="Times New Roman" panose="02020603050405020304" pitchFamily="18" charset="0"/>
                <a:ea typeface="ＭＳ Ｐ明朝" pitchFamily="18" charset="-128"/>
                <a:cs typeface="Times New Roman" panose="02020603050405020304" pitchFamily="18" charset="0"/>
              </a:rPr>
              <a:t>(Standard) </a:t>
            </a:r>
          </a:p>
          <a:p>
            <a:pPr algn="ctr" eaLnBrk="1" hangingPunct="1">
              <a:lnSpc>
                <a:spcPts val="1800"/>
              </a:lnSpc>
              <a:buNone/>
              <a:defRPr/>
            </a:pPr>
            <a:r>
              <a:rPr kumimoji="0" lang="en-US" altLang="ja-JP" sz="2400" b="1" dirty="0" smtClean="0">
                <a:solidFill>
                  <a:srgbClr val="000000"/>
                </a:solidFill>
                <a:latin typeface="Times New Roman" panose="02020603050405020304" pitchFamily="18" charset="0"/>
                <a:cs typeface="Times New Roman" panose="02020603050405020304" pitchFamily="18" charset="0"/>
              </a:rPr>
              <a:t>1 - 2 years</a:t>
            </a:r>
            <a:endParaRPr kumimoji="0" lang="en-US" altLang="ja-JP" sz="2400" b="1" dirty="0">
              <a:solidFill>
                <a:srgbClr val="000000"/>
              </a:solidFill>
              <a:latin typeface="Times New Roman" panose="02020603050405020304" pitchFamily="18" charset="0"/>
              <a:cs typeface="Times New Roman" panose="02020603050405020304" pitchFamily="18" charset="0"/>
            </a:endParaRPr>
          </a:p>
        </p:txBody>
      </p:sp>
      <p:sp>
        <p:nvSpPr>
          <p:cNvPr id="84" name="角丸四角形 83"/>
          <p:cNvSpPr/>
          <p:nvPr/>
        </p:nvSpPr>
        <p:spPr>
          <a:xfrm>
            <a:off x="1546972" y="2924010"/>
            <a:ext cx="2412000" cy="2665230"/>
          </a:xfrm>
          <a:prstGeom prst="roundRect">
            <a:avLst/>
          </a:prstGeom>
          <a:noFill/>
          <a:ln w="82550" cmpd="sng">
            <a:solidFill>
              <a:srgbClr val="0070C0"/>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dirty="0">
              <a:latin typeface="Arial"/>
              <a:cs typeface="Arial"/>
            </a:endParaRPr>
          </a:p>
        </p:txBody>
      </p:sp>
      <p:sp>
        <p:nvSpPr>
          <p:cNvPr id="85" name="Text Box 16"/>
          <p:cNvSpPr txBox="1">
            <a:spLocks noChangeArrowheads="1"/>
          </p:cNvSpPr>
          <p:nvPr/>
        </p:nvSpPr>
        <p:spPr bwMode="auto">
          <a:xfrm>
            <a:off x="3814568" y="4317682"/>
            <a:ext cx="19190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0" lang="ja-JP" altLang="en-US" sz="1800" b="1" dirty="0" smtClean="0">
                <a:solidFill>
                  <a:srgbClr val="00B050"/>
                </a:solidFill>
                <a:latin typeface="Arial" panose="020B0604020202020204" pitchFamily="34" charset="0"/>
                <a:cs typeface="Arial" panose="020B0604020202020204" pitchFamily="34" charset="0"/>
              </a:rPr>
              <a:t>　　</a:t>
            </a:r>
            <a:r>
              <a:rPr kumimoji="0" lang="en-US" altLang="ja-JP" sz="1800" b="1" dirty="0" smtClean="0">
                <a:solidFill>
                  <a:schemeClr val="tx2"/>
                </a:solidFill>
                <a:latin typeface="Arial" panose="020B0604020202020204" pitchFamily="34" charset="0"/>
                <a:cs typeface="Arial" panose="020B0604020202020204" pitchFamily="34" charset="0"/>
              </a:rPr>
              <a:t>(</a:t>
            </a:r>
            <a:r>
              <a:rPr kumimoji="0" lang="en-US" altLang="ja-JP" sz="1800" b="1" dirty="0">
                <a:solidFill>
                  <a:schemeClr val="tx2"/>
                </a:solidFill>
                <a:latin typeface="Arial" panose="020B0604020202020204" pitchFamily="34" charset="0"/>
                <a:cs typeface="Arial" panose="020B0604020202020204" pitchFamily="34" charset="0"/>
              </a:rPr>
              <a:t>Long-Term)</a:t>
            </a:r>
          </a:p>
          <a:p>
            <a:pPr eaLnBrk="1" hangingPunct="1">
              <a:spcBef>
                <a:spcPct val="0"/>
              </a:spcBef>
              <a:buFontTx/>
              <a:buNone/>
            </a:pPr>
            <a:r>
              <a:rPr kumimoji="0" lang="en-US" altLang="ja-JP" sz="1800" b="1" dirty="0">
                <a:solidFill>
                  <a:srgbClr val="000000"/>
                </a:solidFill>
                <a:latin typeface="Arial" panose="020B0604020202020204" pitchFamily="34" charset="0"/>
                <a:cs typeface="Arial" panose="020B0604020202020204" pitchFamily="34" charset="0"/>
              </a:rPr>
              <a:t>         61 days – </a:t>
            </a:r>
          </a:p>
          <a:p>
            <a:pPr eaLnBrk="1" hangingPunct="1">
              <a:spcBef>
                <a:spcPct val="0"/>
              </a:spcBef>
              <a:buFontTx/>
              <a:buNone/>
            </a:pPr>
            <a:r>
              <a:rPr kumimoji="0" lang="en-US" altLang="ja-JP" sz="1800" b="1" dirty="0">
                <a:solidFill>
                  <a:srgbClr val="000000"/>
                </a:solidFill>
                <a:latin typeface="Arial" panose="020B0604020202020204" pitchFamily="34" charset="0"/>
                <a:cs typeface="Arial" panose="020B0604020202020204" pitchFamily="34" charset="0"/>
              </a:rPr>
              <a:t>        10 months</a:t>
            </a:r>
          </a:p>
        </p:txBody>
      </p:sp>
      <p:sp>
        <p:nvSpPr>
          <p:cNvPr id="86" name="角丸四角形 85"/>
          <p:cNvSpPr/>
          <p:nvPr/>
        </p:nvSpPr>
        <p:spPr>
          <a:xfrm>
            <a:off x="4104505" y="3485966"/>
            <a:ext cx="4967998" cy="2055852"/>
          </a:xfrm>
          <a:prstGeom prst="roundRect">
            <a:avLst/>
          </a:prstGeom>
          <a:noFill/>
          <a:ln w="76200">
            <a:solidFill>
              <a:srgbClr val="00CC99">
                <a:alpha val="99000"/>
              </a:srgb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a:p>
        </p:txBody>
      </p:sp>
      <p:sp>
        <p:nvSpPr>
          <p:cNvPr id="87" name="Text Box 11"/>
          <p:cNvSpPr txBox="1">
            <a:spLocks noChangeArrowheads="1"/>
          </p:cNvSpPr>
          <p:nvPr/>
        </p:nvSpPr>
        <p:spPr bwMode="auto">
          <a:xfrm>
            <a:off x="7535361" y="2162992"/>
            <a:ext cx="1375862"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000"/>
              </a:lnSpc>
              <a:spcBef>
                <a:spcPct val="50000"/>
              </a:spcBef>
              <a:buFontTx/>
              <a:buNone/>
            </a:pPr>
            <a:r>
              <a:rPr kumimoji="0" lang="en-US" altLang="ja-JP" sz="1400" b="1" i="1" dirty="0" smtClean="0">
                <a:solidFill>
                  <a:srgbClr val="FF0066"/>
                </a:solidFill>
                <a:latin typeface="Arial" panose="020B0604020202020204" pitchFamily="34" charset="0"/>
                <a:cs typeface="Arial" panose="020B0604020202020204" pitchFamily="34" charset="0"/>
              </a:rPr>
              <a:t>Distinguished </a:t>
            </a:r>
            <a:r>
              <a:rPr kumimoji="0" lang="en-US" altLang="ja-JP" sz="2000" b="1" i="1" dirty="0" smtClean="0">
                <a:solidFill>
                  <a:srgbClr val="FF0066"/>
                </a:solidFill>
                <a:latin typeface="Arial" panose="020B0604020202020204" pitchFamily="34" charset="0"/>
                <a:cs typeface="Arial" panose="020B0604020202020204" pitchFamily="34" charset="0"/>
              </a:rPr>
              <a:t>Professor</a:t>
            </a:r>
            <a:endParaRPr kumimoji="0" lang="ja-JP" altLang="en-US" sz="2000" b="1" i="1" dirty="0">
              <a:solidFill>
                <a:srgbClr val="FF0066"/>
              </a:solidFill>
              <a:latin typeface="Arial" panose="020B0604020202020204" pitchFamily="34" charset="0"/>
              <a:cs typeface="Arial" panose="020B0604020202020204" pitchFamily="34" charset="0"/>
            </a:endParaRPr>
          </a:p>
        </p:txBody>
      </p:sp>
      <p:pic>
        <p:nvPicPr>
          <p:cNvPr id="88" name="Picture 38" descr="C:\Documents and Settings\kayo-matsuzaki\Local Settings\Temporary Internet Files\Content.IE5\U420EZR1\MCj043265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77" y="1941538"/>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2267744" y="5751961"/>
            <a:ext cx="6876256" cy="1015663"/>
          </a:xfrm>
          <a:prstGeom prst="rect">
            <a:avLst/>
          </a:prstGeom>
          <a:noFill/>
        </p:spPr>
        <p:txBody>
          <a:bodyPr wrap="square" rtlCol="0">
            <a:spAutoFit/>
          </a:bodyPr>
          <a:lstStyle/>
          <a:p>
            <a:r>
              <a:rPr lang="en-US" altLang="ja-JP" sz="2000" dirty="0" smtClean="0">
                <a:latin typeface="Times New Roman" panose="02020603050405020304" pitchFamily="18" charset="0"/>
                <a:cs typeface="Times New Roman" panose="02020603050405020304" pitchFamily="18" charset="0"/>
              </a:rPr>
              <a:t>Number of Awardee (</a:t>
            </a:r>
            <a:r>
              <a:rPr lang="en-US" altLang="ja-JP" sz="2000" b="1" dirty="0" smtClean="0">
                <a:solidFill>
                  <a:srgbClr val="C00000"/>
                </a:solidFill>
                <a:latin typeface="Times New Roman" panose="02020603050405020304" pitchFamily="18" charset="0"/>
                <a:cs typeface="Times New Roman" panose="02020603050405020304" pitchFamily="18" charset="0"/>
              </a:rPr>
              <a:t>Denmark</a:t>
            </a:r>
            <a:r>
              <a:rPr lang="ja-JP" altLang="en-US" sz="2000" b="1" dirty="0" smtClean="0">
                <a:solidFill>
                  <a:srgbClr val="C00000"/>
                </a:solidFill>
                <a:latin typeface="Times New Roman" panose="02020603050405020304" pitchFamily="18" charset="0"/>
                <a:cs typeface="Times New Roman" panose="02020603050405020304" pitchFamily="18" charset="0"/>
              </a:rPr>
              <a:t>→</a:t>
            </a:r>
            <a:r>
              <a:rPr lang="en-US" altLang="ja-JP" sz="2000" b="1" dirty="0" smtClean="0">
                <a:solidFill>
                  <a:srgbClr val="C00000"/>
                </a:solidFill>
                <a:latin typeface="Times New Roman" panose="02020603050405020304" pitchFamily="18" charset="0"/>
                <a:cs typeface="Times New Roman" panose="02020603050405020304" pitchFamily="18" charset="0"/>
              </a:rPr>
              <a:t>Japan</a:t>
            </a:r>
            <a:r>
              <a:rPr lang="en-US" altLang="ja-JP" sz="2000" dirty="0" smtClean="0">
                <a:latin typeface="Times New Roman" panose="02020603050405020304" pitchFamily="18" charset="0"/>
                <a:cs typeface="Times New Roman" panose="02020603050405020304" pitchFamily="18" charset="0"/>
              </a:rPr>
              <a:t>): </a:t>
            </a:r>
            <a:r>
              <a:rPr lang="en-US" altLang="ja-JP" sz="2000" b="1" dirty="0" smtClean="0">
                <a:latin typeface="Times New Roman" panose="02020603050405020304" pitchFamily="18" charset="0"/>
                <a:cs typeface="Times New Roman" panose="02020603050405020304" pitchFamily="18" charset="0"/>
              </a:rPr>
              <a:t>Postdoc</a:t>
            </a:r>
            <a:r>
              <a:rPr lang="en-US" altLang="ja-JP" sz="2000" dirty="0" smtClean="0">
                <a:latin typeface="Times New Roman" panose="02020603050405020304" pitchFamily="18" charset="0"/>
                <a:cs typeface="Times New Roman" panose="02020603050405020304" pitchFamily="18" charset="0"/>
              </a:rPr>
              <a:t>, </a:t>
            </a:r>
            <a:r>
              <a:rPr lang="en-US" altLang="ja-JP" sz="2000" b="1" dirty="0" smtClean="0">
                <a:latin typeface="Times New Roman" panose="02020603050405020304" pitchFamily="18" charset="0"/>
                <a:cs typeface="Times New Roman" panose="02020603050405020304" pitchFamily="18" charset="0"/>
              </a:rPr>
              <a:t>5</a:t>
            </a:r>
            <a:r>
              <a:rPr lang="en-US" altLang="ja-JP" sz="2000" dirty="0" smtClean="0">
                <a:latin typeface="Times New Roman" panose="02020603050405020304" pitchFamily="18" charset="0"/>
                <a:cs typeface="Times New Roman" panose="02020603050405020304" pitchFamily="18" charset="0"/>
              </a:rPr>
              <a:t>/FY2014, </a:t>
            </a:r>
            <a:r>
              <a:rPr lang="en-US" altLang="ja-JP" sz="2000" b="1" dirty="0" smtClean="0">
                <a:latin typeface="Times New Roman" panose="02020603050405020304" pitchFamily="18" charset="0"/>
                <a:cs typeface="Times New Roman" panose="02020603050405020304" pitchFamily="18" charset="0"/>
              </a:rPr>
              <a:t>5</a:t>
            </a:r>
            <a:r>
              <a:rPr lang="en-US" altLang="ja-JP" sz="2000" dirty="0" smtClean="0">
                <a:latin typeface="Times New Roman" panose="02020603050405020304" pitchFamily="18" charset="0"/>
                <a:cs typeface="Times New Roman" panose="02020603050405020304" pitchFamily="18" charset="0"/>
              </a:rPr>
              <a:t>/FY2015, </a:t>
            </a:r>
            <a:r>
              <a:rPr lang="en-US" altLang="ja-JP" sz="2000" b="1" dirty="0" smtClean="0">
                <a:latin typeface="Times New Roman" panose="02020603050405020304" pitchFamily="18" charset="0"/>
                <a:cs typeface="Times New Roman" panose="02020603050405020304" pitchFamily="18" charset="0"/>
              </a:rPr>
              <a:t>3</a:t>
            </a:r>
            <a:r>
              <a:rPr lang="en-US" altLang="ja-JP" sz="2000" dirty="0" smtClean="0">
                <a:latin typeface="Times New Roman" panose="02020603050405020304" pitchFamily="18" charset="0"/>
                <a:cs typeface="Times New Roman" panose="02020603050405020304" pitchFamily="18" charset="0"/>
              </a:rPr>
              <a:t>/FY2016</a:t>
            </a:r>
            <a:r>
              <a:rPr lang="en-US" altLang="ja-JP" sz="2000" dirty="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 </a:t>
            </a:r>
            <a:r>
              <a:rPr lang="en-US" altLang="ja-JP" sz="2000" b="1" dirty="0" smtClean="0">
                <a:latin typeface="Times New Roman" panose="02020603050405020304" pitchFamily="18" charset="0"/>
                <a:cs typeface="Times New Roman" panose="02020603050405020304" pitchFamily="18" charset="0"/>
              </a:rPr>
              <a:t>Invitation (Short-term), 1</a:t>
            </a:r>
            <a:r>
              <a:rPr lang="en-US" altLang="ja-JP" sz="2000" dirty="0" smtClean="0">
                <a:latin typeface="Times New Roman" panose="02020603050405020304" pitchFamily="18" charset="0"/>
                <a:cs typeface="Times New Roman" panose="02020603050405020304" pitchFamily="18" charset="0"/>
              </a:rPr>
              <a:t>/FY2014, </a:t>
            </a:r>
            <a:r>
              <a:rPr lang="en-US" altLang="ja-JP" sz="2000" b="1" dirty="0" smtClean="0">
                <a:latin typeface="Times New Roman" panose="02020603050405020304" pitchFamily="18" charset="0"/>
                <a:cs typeface="Times New Roman" panose="02020603050405020304" pitchFamily="18" charset="0"/>
              </a:rPr>
              <a:t>1</a:t>
            </a:r>
            <a:r>
              <a:rPr lang="en-US" altLang="ja-JP" sz="2000" dirty="0" smtClean="0">
                <a:latin typeface="Times New Roman" panose="02020603050405020304" pitchFamily="18" charset="0"/>
                <a:cs typeface="Times New Roman" panose="02020603050405020304" pitchFamily="18" charset="0"/>
              </a:rPr>
              <a:t>/FY2015, </a:t>
            </a:r>
            <a:r>
              <a:rPr lang="en-US" altLang="ja-JP" sz="2000" b="1" dirty="0" smtClean="0">
                <a:latin typeface="Times New Roman" panose="02020603050405020304" pitchFamily="18" charset="0"/>
                <a:cs typeface="Times New Roman" panose="02020603050405020304" pitchFamily="18" charset="0"/>
              </a:rPr>
              <a:t>1</a:t>
            </a:r>
            <a:r>
              <a:rPr lang="en-US" altLang="ja-JP" sz="2000" dirty="0" smtClean="0">
                <a:latin typeface="Times New Roman" panose="02020603050405020304" pitchFamily="18" charset="0"/>
                <a:cs typeface="Times New Roman" panose="02020603050405020304" pitchFamily="18" charset="0"/>
              </a:rPr>
              <a:t>/FY2016; </a:t>
            </a:r>
            <a:r>
              <a:rPr lang="en-US" altLang="ja-JP" sz="2000" b="1" dirty="0" smtClean="0">
                <a:latin typeface="Times New Roman" panose="02020603050405020304" pitchFamily="18" charset="0"/>
                <a:cs typeface="Times New Roman" panose="02020603050405020304" pitchFamily="18" charset="0"/>
              </a:rPr>
              <a:t>Others, 6</a:t>
            </a:r>
            <a:r>
              <a:rPr lang="en-US" altLang="ja-JP" sz="2000" b="0" dirty="0" smtClean="0">
                <a:latin typeface="Times New Roman" panose="02020603050405020304" pitchFamily="18" charset="0"/>
                <a:cs typeface="Times New Roman" panose="02020603050405020304" pitchFamily="18" charset="0"/>
              </a:rPr>
              <a:t>/FY2014, </a:t>
            </a:r>
            <a:r>
              <a:rPr lang="en-US" altLang="ja-JP" sz="2000" b="1" dirty="0" smtClean="0">
                <a:latin typeface="Times New Roman" panose="02020603050405020304" pitchFamily="18" charset="0"/>
                <a:cs typeface="Times New Roman" panose="02020603050405020304" pitchFamily="18" charset="0"/>
              </a:rPr>
              <a:t>1</a:t>
            </a:r>
            <a:r>
              <a:rPr lang="en-US" altLang="ja-JP" sz="2000" b="0" dirty="0" smtClean="0">
                <a:latin typeface="Times New Roman" panose="02020603050405020304" pitchFamily="18" charset="0"/>
                <a:cs typeface="Times New Roman" panose="02020603050405020304" pitchFamily="18" charset="0"/>
              </a:rPr>
              <a:t>/FY2015, </a:t>
            </a:r>
            <a:r>
              <a:rPr lang="en-US" altLang="ja-JP" sz="2000" b="1" dirty="0" smtClean="0">
                <a:latin typeface="Times New Roman" panose="02020603050405020304" pitchFamily="18" charset="0"/>
                <a:cs typeface="Times New Roman" panose="02020603050405020304" pitchFamily="18" charset="0"/>
              </a:rPr>
              <a:t>10</a:t>
            </a:r>
            <a:r>
              <a:rPr lang="en-US" altLang="ja-JP" sz="2000" b="0" dirty="0" smtClean="0">
                <a:latin typeface="Times New Roman" panose="02020603050405020304" pitchFamily="18" charset="0"/>
                <a:cs typeface="Times New Roman" panose="02020603050405020304" pitchFamily="18" charset="0"/>
              </a:rPr>
              <a:t>/FY2016</a:t>
            </a:r>
          </a:p>
        </p:txBody>
      </p:sp>
      <p:sp>
        <p:nvSpPr>
          <p:cNvPr id="34" name="テキスト ボックス 33"/>
          <p:cNvSpPr txBox="1"/>
          <p:nvPr/>
        </p:nvSpPr>
        <p:spPr>
          <a:xfrm>
            <a:off x="179512" y="-27384"/>
            <a:ext cx="8593484" cy="707886"/>
          </a:xfrm>
          <a:prstGeom prst="rect">
            <a:avLst/>
          </a:prstGeom>
          <a:noFill/>
        </p:spPr>
        <p:txBody>
          <a:bodyPr wrap="square" rtlCol="0">
            <a:spAutoFit/>
          </a:bodyPr>
          <a:lstStyle/>
          <a:p>
            <a:r>
              <a:rPr kumimoji="1" lang="en-US" altLang="ja-JP" sz="4000" b="1" dirty="0" smtClean="0">
                <a:solidFill>
                  <a:schemeClr val="tx2">
                    <a:lumMod val="75000"/>
                  </a:schemeClr>
                </a:solidFill>
                <a:latin typeface="Cambria" panose="02040503050406030204" pitchFamily="18" charset="0"/>
              </a:rPr>
              <a:t>JSPS International Programs</a:t>
            </a:r>
            <a:endParaRPr kumimoji="1" lang="ja-JP" altLang="en-US" sz="4000" b="1" dirty="0">
              <a:solidFill>
                <a:schemeClr val="tx2">
                  <a:lumMod val="75000"/>
                </a:schemeClr>
              </a:solidFill>
              <a:latin typeface="Cambria" panose="02040503050406030204" pitchFamily="18" charset="0"/>
            </a:endParaRPr>
          </a:p>
        </p:txBody>
      </p:sp>
      <p:sp>
        <p:nvSpPr>
          <p:cNvPr id="45" name="正方形/長方形 44"/>
          <p:cNvSpPr/>
          <p:nvPr/>
        </p:nvSpPr>
        <p:spPr>
          <a:xfrm>
            <a:off x="-16714" y="1185057"/>
            <a:ext cx="9197226" cy="72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sz="1400" b="1">
                <a:solidFill>
                  <a:srgbClr val="002060"/>
                </a:solidFill>
                <a:latin typeface="Calibri" pitchFamily="34" charset="0"/>
                <a:ea typeface="ＭＳ Ｐゴシック" pitchFamily="50" charset="-128"/>
              </a:defRPr>
            </a:lvl1pPr>
            <a:lvl2pPr marL="742950" indent="-285750" eaLnBrk="0" hangingPunct="0">
              <a:defRPr kumimoji="1" sz="1400" b="1">
                <a:solidFill>
                  <a:srgbClr val="002060"/>
                </a:solidFill>
                <a:latin typeface="Calibri" pitchFamily="34" charset="0"/>
                <a:ea typeface="ＭＳ Ｐゴシック" pitchFamily="50" charset="-128"/>
              </a:defRPr>
            </a:lvl2pPr>
            <a:lvl3pPr marL="1143000" indent="-228600" eaLnBrk="0" hangingPunct="0">
              <a:defRPr kumimoji="1" sz="1400" b="1">
                <a:solidFill>
                  <a:srgbClr val="002060"/>
                </a:solidFill>
                <a:latin typeface="Calibri" pitchFamily="34" charset="0"/>
                <a:ea typeface="ＭＳ Ｐゴシック" pitchFamily="50" charset="-128"/>
              </a:defRPr>
            </a:lvl3pPr>
            <a:lvl4pPr marL="1600200" indent="-228600" eaLnBrk="0" hangingPunct="0">
              <a:defRPr kumimoji="1" sz="1400" b="1">
                <a:solidFill>
                  <a:srgbClr val="002060"/>
                </a:solidFill>
                <a:latin typeface="Calibri" pitchFamily="34" charset="0"/>
                <a:ea typeface="ＭＳ Ｐゴシック" pitchFamily="50" charset="-128"/>
              </a:defRPr>
            </a:lvl4pPr>
            <a:lvl5pPr marL="2057400" indent="-228600" eaLnBrk="0" hangingPunct="0">
              <a:defRPr kumimoji="1" sz="1400" b="1">
                <a:solidFill>
                  <a:srgbClr val="002060"/>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sz="1400" b="1">
                <a:solidFill>
                  <a:srgbClr val="002060"/>
                </a:solidFill>
                <a:latin typeface="Calibri" pitchFamily="34" charset="0"/>
                <a:ea typeface="ＭＳ Ｐゴシック" pitchFamily="50" charset="-128"/>
              </a:defRPr>
            </a:lvl9pPr>
          </a:lstStyle>
          <a:p>
            <a:pPr algn="ctr">
              <a:defRPr/>
            </a:pPr>
            <a:r>
              <a:rPr lang="en-US" altLang="ja-JP" sz="3200" dirty="0" smtClean="0">
                <a:solidFill>
                  <a:schemeClr val="bg1"/>
                </a:solidFill>
                <a:latin typeface="Times New Roman" panose="02020603050405020304" pitchFamily="18" charset="0"/>
                <a:cs typeface="Times New Roman" panose="02020603050405020304" pitchFamily="18" charset="0"/>
              </a:rPr>
              <a:t>Fellowships to Japan</a:t>
            </a:r>
            <a:endParaRPr lang="en-US" altLang="ja-JP" sz="3200" dirty="0">
              <a:solidFill>
                <a:schemeClr val="bg1"/>
              </a:solidFill>
              <a:latin typeface="Times New Roman" panose="02020603050405020304" pitchFamily="18" charset="0"/>
              <a:cs typeface="Times New Roman" panose="02020603050405020304" pitchFamily="18" charset="0"/>
            </a:endParaRPr>
          </a:p>
        </p:txBody>
      </p:sp>
      <p:sp>
        <p:nvSpPr>
          <p:cNvPr id="5" name="正方形/長方形 4"/>
          <p:cNvSpPr/>
          <p:nvPr/>
        </p:nvSpPr>
        <p:spPr>
          <a:xfrm>
            <a:off x="179512" y="548680"/>
            <a:ext cx="5139227" cy="646331"/>
          </a:xfrm>
          <a:prstGeom prst="rect">
            <a:avLst/>
          </a:prstGeom>
        </p:spPr>
        <p:txBody>
          <a:bodyPr wrap="none">
            <a:spAutoFit/>
          </a:bodyPr>
          <a:lstStyle/>
          <a:p>
            <a:r>
              <a:rPr lang="en-US" altLang="ja-JP" b="1" dirty="0">
                <a:latin typeface="Chaparral Pro" pitchFamily="18" charset="0"/>
              </a:rPr>
              <a:t> </a:t>
            </a:r>
            <a:r>
              <a:rPr lang="en-US" altLang="ja-JP" b="1" dirty="0" smtClean="0">
                <a:latin typeface="Chaparral Pro" pitchFamily="18" charset="0"/>
              </a:rPr>
              <a:t> </a:t>
            </a:r>
            <a:r>
              <a:rPr lang="en-US" altLang="ja-JP" sz="3600" b="1" dirty="0" smtClean="0">
                <a:latin typeface="Chaparral Pro" pitchFamily="18" charset="0"/>
              </a:rPr>
              <a:t>(1) Fellowship Programs</a:t>
            </a:r>
            <a:endParaRPr lang="en-US" sz="3600" dirty="0"/>
          </a:p>
        </p:txBody>
      </p:sp>
    </p:spTree>
    <p:extLst>
      <p:ext uri="{BB962C8B-B14F-4D97-AF65-F5344CB8AC3E}">
        <p14:creationId xmlns:p14="http://schemas.microsoft.com/office/powerpoint/2010/main" val="37565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2" y="44624"/>
            <a:ext cx="8064896" cy="707886"/>
          </a:xfrm>
          <a:prstGeom prst="rect">
            <a:avLst/>
          </a:prstGeom>
          <a:noFill/>
        </p:spPr>
        <p:txBody>
          <a:bodyPr wrap="square" rtlCol="0">
            <a:spAutoFit/>
          </a:bodyPr>
          <a:lstStyle/>
          <a:p>
            <a:r>
              <a:rPr lang="en-US" altLang="ja-JP" sz="4000" b="1" dirty="0" smtClean="0">
                <a:solidFill>
                  <a:schemeClr val="tx2">
                    <a:lumMod val="75000"/>
                  </a:schemeClr>
                </a:solidFill>
                <a:latin typeface="Cambria" panose="02040503050406030204" pitchFamily="18" charset="0"/>
              </a:rPr>
              <a:t>JSPS </a:t>
            </a:r>
            <a:r>
              <a:rPr lang="en-US" altLang="ja-JP" sz="4000" b="1" dirty="0">
                <a:solidFill>
                  <a:schemeClr val="tx2">
                    <a:lumMod val="75000"/>
                  </a:schemeClr>
                </a:solidFill>
                <a:latin typeface="Cambria" panose="02040503050406030204" pitchFamily="18" charset="0"/>
              </a:rPr>
              <a:t>PROGRAMS</a:t>
            </a:r>
            <a:endParaRPr lang="ja-JP" altLang="en-US" sz="4000" b="1" dirty="0">
              <a:solidFill>
                <a:schemeClr val="tx2">
                  <a:lumMod val="75000"/>
                </a:schemeClr>
              </a:solidFill>
              <a:latin typeface="Cambria" panose="02040503050406030204" pitchFamily="18" charset="0"/>
            </a:endParaRPr>
          </a:p>
        </p:txBody>
      </p:sp>
      <p:sp>
        <p:nvSpPr>
          <p:cNvPr id="7" name="正方形/長方形 6"/>
          <p:cNvSpPr/>
          <p:nvPr/>
        </p:nvSpPr>
        <p:spPr>
          <a:xfrm>
            <a:off x="142032" y="661164"/>
            <a:ext cx="8894464" cy="1754326"/>
          </a:xfrm>
          <a:prstGeom prst="rect">
            <a:avLst/>
          </a:prstGeom>
        </p:spPr>
        <p:txBody>
          <a:bodyPr wrap="square">
            <a:spAutoFit/>
          </a:bodyPr>
          <a:lstStyle/>
          <a:p>
            <a:r>
              <a:rPr lang="en-US" altLang="ja-JP" sz="3600" b="1" dirty="0" smtClean="0">
                <a:latin typeface="Chaparral Pro" pitchFamily="18" charset="0"/>
              </a:rPr>
              <a:t>   (2) Bilateral Programs </a:t>
            </a:r>
            <a:r>
              <a:rPr lang="en-US" altLang="ja-JP" sz="3200" dirty="0" smtClean="0">
                <a:latin typeface="Chaparral Pro" pitchFamily="18" charset="0"/>
              </a:rPr>
              <a:t>(up to 3 years)</a:t>
            </a:r>
          </a:p>
          <a:p>
            <a:pPr marL="622300"/>
            <a:r>
              <a:rPr lang="en-US" altLang="ja-JP" sz="2400" dirty="0" smtClean="0">
                <a:latin typeface="Chaparral Pro" pitchFamily="18" charset="0"/>
              </a:rPr>
              <a:t>     The </a:t>
            </a:r>
            <a:r>
              <a:rPr lang="en-US" altLang="ja-JP" sz="2400" dirty="0">
                <a:latin typeface="Chaparral Pro" pitchFamily="18" charset="0"/>
              </a:rPr>
              <a:t>aim of these programs </a:t>
            </a:r>
            <a:r>
              <a:rPr lang="en-US" altLang="ja-JP" sz="2400" dirty="0" smtClean="0">
                <a:latin typeface="Chaparral Pro" pitchFamily="18" charset="0"/>
              </a:rPr>
              <a:t>is to </a:t>
            </a:r>
            <a:r>
              <a:rPr lang="en-US" altLang="ja-JP" sz="2400" dirty="0">
                <a:latin typeface="Chaparral Pro" pitchFamily="18" charset="0"/>
              </a:rPr>
              <a:t>form sustained networks </a:t>
            </a:r>
            <a:endParaRPr lang="en-US" altLang="ja-JP" sz="2400" dirty="0" smtClean="0">
              <a:latin typeface="Chaparral Pro" pitchFamily="18" charset="0"/>
            </a:endParaRPr>
          </a:p>
          <a:p>
            <a:pPr marL="622300"/>
            <a:r>
              <a:rPr lang="en-US" altLang="ja-JP" sz="2400" dirty="0" smtClean="0">
                <a:latin typeface="Chaparral Pro" pitchFamily="18" charset="0"/>
              </a:rPr>
              <a:t>     which have </a:t>
            </a:r>
            <a:r>
              <a:rPr lang="en-US" altLang="ja-JP" sz="2400" dirty="0">
                <a:latin typeface="Chaparral Pro" pitchFamily="18" charset="0"/>
              </a:rPr>
              <a:t>evolved from </a:t>
            </a:r>
            <a:r>
              <a:rPr lang="en-US" altLang="ja-JP" sz="2400" dirty="0" smtClean="0">
                <a:latin typeface="Chaparral Pro" pitchFamily="18" charset="0"/>
              </a:rPr>
              <a:t>individual scientist exchanges </a:t>
            </a:r>
          </a:p>
          <a:p>
            <a:pPr marL="622300"/>
            <a:r>
              <a:rPr lang="en-US" altLang="ja-JP" sz="2400" dirty="0" smtClean="0">
                <a:latin typeface="Chaparral Pro" pitchFamily="18" charset="0"/>
              </a:rPr>
              <a:t>     including young scientists.</a:t>
            </a:r>
            <a:endParaRPr lang="en-US" altLang="ja-JP" sz="2400" dirty="0">
              <a:latin typeface="Chaparral Pro" pitchFamily="18" charset="0"/>
            </a:endParaRPr>
          </a:p>
        </p:txBody>
      </p:sp>
      <p:pic>
        <p:nvPicPr>
          <p:cNvPr id="3074" name="Picture 2" descr="C:\Users\consulta\Desktop\パンフレット\二国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13808"/>
            <a:ext cx="7632848" cy="354345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08520" y="5773883"/>
            <a:ext cx="9144000" cy="969496"/>
          </a:xfrm>
          <a:prstGeom prst="rect">
            <a:avLst/>
          </a:prstGeom>
          <a:noFill/>
        </p:spPr>
        <p:txBody>
          <a:bodyPr wrap="square" rtlCol="0">
            <a:spAutoFit/>
          </a:bodyPr>
          <a:lstStyle/>
          <a:p>
            <a:r>
              <a:rPr lang="en-US" altLang="ja-JP" sz="1900" b="1" dirty="0" smtClean="0">
                <a:latin typeface="Times New Roman" panose="02020603050405020304" pitchFamily="18" charset="0"/>
                <a:cs typeface="Times New Roman" panose="02020603050405020304" pitchFamily="18" charset="0"/>
              </a:rPr>
              <a:t>Currently 2 p</a:t>
            </a:r>
            <a:r>
              <a:rPr kumimoji="1" lang="en-US" altLang="ja-JP" sz="1900" b="1" dirty="0" smtClean="0">
                <a:latin typeface="Times New Roman" panose="02020603050405020304" pitchFamily="18" charset="0"/>
                <a:cs typeface="Times New Roman" panose="02020603050405020304" pitchFamily="18" charset="0"/>
              </a:rPr>
              <a:t>rograms are running between Japan and </a:t>
            </a:r>
            <a:r>
              <a:rPr lang="en-US" altLang="ja-JP" sz="1900" b="1" dirty="0" smtClean="0">
                <a:latin typeface="Times New Roman" panose="02020603050405020304" pitchFamily="18" charset="0"/>
                <a:cs typeface="Times New Roman" panose="02020603050405020304" pitchFamily="18" charset="0"/>
              </a:rPr>
              <a:t>Denmark</a:t>
            </a:r>
            <a:r>
              <a:rPr kumimoji="1" lang="en-US" altLang="ja-JP" sz="1900" b="1" dirty="0" smtClean="0">
                <a:latin typeface="Times New Roman" panose="02020603050405020304" pitchFamily="18" charset="0"/>
                <a:cs typeface="Times New Roman" panose="02020603050405020304" pitchFamily="18" charset="0"/>
              </a:rPr>
              <a:t>; </a:t>
            </a:r>
            <a:r>
              <a:rPr lang="en-US" altLang="ja-JP" sz="1900" dirty="0" smtClean="0">
                <a:latin typeface="Times New Roman" panose="02020603050405020304" pitchFamily="18" charset="0"/>
                <a:cs typeface="Times New Roman" panose="02020603050405020304" pitchFamily="18" charset="0"/>
              </a:rPr>
              <a:t>e.g., between Dr. E. </a:t>
            </a:r>
            <a:r>
              <a:rPr lang="en-US" altLang="ja-JP" sz="1900" dirty="0" err="1" smtClean="0">
                <a:latin typeface="Times New Roman" panose="02020603050405020304" pitchFamily="18" charset="0"/>
                <a:cs typeface="Times New Roman" panose="02020603050405020304" pitchFamily="18" charset="0"/>
              </a:rPr>
              <a:t>Nishibori</a:t>
            </a:r>
            <a:r>
              <a:rPr lang="en-US" altLang="ja-JP" sz="1900" dirty="0" smtClean="0">
                <a:latin typeface="Times New Roman" panose="02020603050405020304" pitchFamily="18" charset="0"/>
                <a:cs typeface="Times New Roman" panose="02020603050405020304" pitchFamily="18" charset="0"/>
              </a:rPr>
              <a:t> in Univ. of Tsukuba and Dr. Bo </a:t>
            </a:r>
            <a:r>
              <a:rPr lang="en-US" altLang="ja-JP" sz="1900" dirty="0" err="1" smtClean="0">
                <a:latin typeface="Times New Roman" panose="02020603050405020304" pitchFamily="18" charset="0"/>
                <a:cs typeface="Times New Roman" panose="02020603050405020304" pitchFamily="18" charset="0"/>
              </a:rPr>
              <a:t>Iversen</a:t>
            </a:r>
            <a:r>
              <a:rPr lang="en-US" altLang="ja-JP" sz="1900" dirty="0" smtClean="0">
                <a:latin typeface="Times New Roman" panose="02020603050405020304" pitchFamily="18" charset="0"/>
                <a:cs typeface="Times New Roman" panose="02020603050405020304" pitchFamily="18" charset="0"/>
              </a:rPr>
              <a:t> in Aarhus Univ. on </a:t>
            </a:r>
            <a:r>
              <a:rPr lang="en-US" altLang="ja-JP" dirty="0" smtClean="0">
                <a:latin typeface="Times New Roman" panose="02020603050405020304" pitchFamily="18" charset="0"/>
                <a:cs typeface="Times New Roman" panose="02020603050405020304" pitchFamily="18" charset="0"/>
              </a:rPr>
              <a:t>“Structural science of energy materials using an advanced quantum beam” </a:t>
            </a:r>
            <a:r>
              <a:rPr lang="en-US" altLang="ja-JP" sz="1900" dirty="0" smtClean="0">
                <a:latin typeface="Times New Roman" panose="02020603050405020304" pitchFamily="18" charset="0"/>
                <a:cs typeface="Times New Roman" panose="02020603050405020304" pitchFamily="18" charset="0"/>
              </a:rPr>
              <a:t>from 1 July 2017  to 31 March 2019.</a:t>
            </a:r>
            <a:r>
              <a:rPr kumimoji="1" lang="en-US" altLang="ja-JP" sz="1900" dirty="0" smtClean="0">
                <a:latin typeface="Times New Roman" panose="02020603050405020304" pitchFamily="18" charset="0"/>
                <a:cs typeface="Times New Roman" panose="02020603050405020304" pitchFamily="18" charset="0"/>
              </a:rPr>
              <a:t> </a:t>
            </a:r>
            <a:endParaRPr kumimoji="1" lang="ja-JP" alt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74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2" y="44624"/>
            <a:ext cx="8064896" cy="707886"/>
          </a:xfrm>
          <a:prstGeom prst="rect">
            <a:avLst/>
          </a:prstGeom>
          <a:noFill/>
        </p:spPr>
        <p:txBody>
          <a:bodyPr wrap="square" rtlCol="0">
            <a:spAutoFit/>
          </a:bodyPr>
          <a:lstStyle/>
          <a:p>
            <a:r>
              <a:rPr lang="en-US" altLang="ja-JP" sz="4000" b="1" dirty="0" smtClean="0">
                <a:solidFill>
                  <a:schemeClr val="tx2">
                    <a:lumMod val="75000"/>
                  </a:schemeClr>
                </a:solidFill>
                <a:latin typeface="Cambria" panose="02040503050406030204" pitchFamily="18" charset="0"/>
              </a:rPr>
              <a:t>JSPS </a:t>
            </a:r>
            <a:r>
              <a:rPr lang="en-US" altLang="ja-JP" sz="4000" b="1" dirty="0">
                <a:solidFill>
                  <a:schemeClr val="tx2">
                    <a:lumMod val="75000"/>
                  </a:schemeClr>
                </a:solidFill>
                <a:latin typeface="Cambria" panose="02040503050406030204" pitchFamily="18" charset="0"/>
              </a:rPr>
              <a:t>PROGRAMS</a:t>
            </a:r>
            <a:endParaRPr lang="ja-JP" altLang="en-US" sz="4000" b="1" dirty="0">
              <a:solidFill>
                <a:schemeClr val="tx2">
                  <a:lumMod val="75000"/>
                </a:schemeClr>
              </a:solidFill>
              <a:latin typeface="Cambria" panose="02040503050406030204" pitchFamily="18" charset="0"/>
            </a:endParaRPr>
          </a:p>
        </p:txBody>
      </p:sp>
      <p:sp>
        <p:nvSpPr>
          <p:cNvPr id="7" name="正方形/長方形 6"/>
          <p:cNvSpPr/>
          <p:nvPr/>
        </p:nvSpPr>
        <p:spPr>
          <a:xfrm>
            <a:off x="-16692" y="692696"/>
            <a:ext cx="8894464" cy="2123658"/>
          </a:xfrm>
          <a:prstGeom prst="rect">
            <a:avLst/>
          </a:prstGeom>
        </p:spPr>
        <p:txBody>
          <a:bodyPr wrap="square">
            <a:spAutoFit/>
          </a:bodyPr>
          <a:lstStyle/>
          <a:p>
            <a:r>
              <a:rPr lang="en-US" altLang="ja-JP" sz="3600" b="1" dirty="0" smtClean="0">
                <a:latin typeface="Chaparral Pro" pitchFamily="18" charset="0"/>
              </a:rPr>
              <a:t>   (3) Core-to-Core Program </a:t>
            </a:r>
            <a:r>
              <a:rPr lang="en-US" altLang="ja-JP" sz="3200" dirty="0" smtClean="0">
                <a:latin typeface="Chaparral Pro" pitchFamily="18" charset="0"/>
              </a:rPr>
              <a:t>(</a:t>
            </a:r>
            <a:r>
              <a:rPr lang="en-US" altLang="ja-JP" sz="3200" dirty="0">
                <a:latin typeface="Chaparral Pro" pitchFamily="18" charset="0"/>
              </a:rPr>
              <a:t>up to </a:t>
            </a:r>
            <a:r>
              <a:rPr lang="en-US" altLang="ja-JP" sz="3200" dirty="0" smtClean="0">
                <a:latin typeface="Chaparral Pro" pitchFamily="18" charset="0"/>
              </a:rPr>
              <a:t>5 </a:t>
            </a:r>
            <a:r>
              <a:rPr lang="en-US" altLang="ja-JP" sz="3200" dirty="0">
                <a:latin typeface="Chaparral Pro" pitchFamily="18" charset="0"/>
              </a:rPr>
              <a:t>years</a:t>
            </a:r>
            <a:r>
              <a:rPr lang="en-US" altLang="ja-JP" sz="3200" dirty="0" smtClean="0">
                <a:latin typeface="Chaparral Pro" pitchFamily="18" charset="0"/>
              </a:rPr>
              <a:t>)</a:t>
            </a:r>
            <a:endParaRPr lang="en-US" altLang="ja-JP" sz="3200" b="1" dirty="0" smtClean="0">
              <a:latin typeface="Chaparral Pro" pitchFamily="18" charset="0"/>
            </a:endParaRPr>
          </a:p>
          <a:p>
            <a:pPr marL="622300"/>
            <a:r>
              <a:rPr lang="en-US" altLang="ja-JP" sz="2400" dirty="0" smtClean="0">
                <a:latin typeface="Chaparral Pro" pitchFamily="18" charset="0"/>
              </a:rPr>
              <a:t>     This program is designed to create world-class research hubs </a:t>
            </a:r>
          </a:p>
          <a:p>
            <a:pPr marL="622300"/>
            <a:r>
              <a:rPr lang="en-US" altLang="ja-JP" sz="2400" dirty="0" smtClean="0">
                <a:latin typeface="Chaparral Pro" pitchFamily="18" charset="0"/>
              </a:rPr>
              <a:t>     in cutting-edge research fields and establish sustainable  </a:t>
            </a:r>
          </a:p>
          <a:p>
            <a:pPr marL="622300"/>
            <a:r>
              <a:rPr lang="en-US" altLang="ja-JP" sz="2400" dirty="0" smtClean="0">
                <a:latin typeface="Chaparral Pro" pitchFamily="18" charset="0"/>
              </a:rPr>
              <a:t>     collaborative relations among research institutions in Japan </a:t>
            </a:r>
          </a:p>
          <a:p>
            <a:pPr marL="622300"/>
            <a:r>
              <a:rPr lang="en-US" altLang="ja-JP" sz="2400" dirty="0" smtClean="0">
                <a:latin typeface="Chaparral Pro" pitchFamily="18" charset="0"/>
              </a:rPr>
              <a:t>     and around the world.</a:t>
            </a:r>
            <a:endParaRPr lang="en-US" altLang="ja-JP" sz="2400" dirty="0">
              <a:latin typeface="Chaparral Pro" pitchFamily="18" charset="0"/>
            </a:endParaRPr>
          </a:p>
        </p:txBody>
      </p:sp>
      <p:pic>
        <p:nvPicPr>
          <p:cNvPr id="8" name="Picture 2" descr="C:\Users\consulta\Desktop\パンフレット\コア to コ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92896"/>
            <a:ext cx="8208912" cy="312173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flipH="1">
            <a:off x="55316" y="5589240"/>
            <a:ext cx="9088684" cy="1015663"/>
          </a:xfrm>
          <a:prstGeom prst="rect">
            <a:avLst/>
          </a:prstGeom>
          <a:noFill/>
        </p:spPr>
        <p:txBody>
          <a:bodyPr wrap="square" rtlCol="0">
            <a:spAutoFit/>
          </a:bodyPr>
          <a:lstStyle/>
          <a:p>
            <a:r>
              <a:rPr kumimoji="1"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Currently </a:t>
            </a:r>
            <a:r>
              <a:rPr lang="en-US" altLang="ja-JP" sz="2200" b="1" dirty="0">
                <a:solidFill>
                  <a:schemeClr val="bg1">
                    <a:lumMod val="65000"/>
                  </a:schemeClr>
                </a:solidFill>
                <a:latin typeface="Times New Roman" panose="02020603050405020304" pitchFamily="18" charset="0"/>
                <a:cs typeface="Times New Roman" panose="02020603050405020304" pitchFamily="18" charset="0"/>
              </a:rPr>
              <a:t>3</a:t>
            </a:r>
            <a:r>
              <a:rPr kumimoji="1"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 programs are </a:t>
            </a:r>
            <a:r>
              <a:rPr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running</a:t>
            </a:r>
            <a:r>
              <a:rPr kumimoji="1"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 between Japanese and </a:t>
            </a:r>
            <a:r>
              <a:rPr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Swedish</a:t>
            </a:r>
            <a:r>
              <a:rPr kumimoji="1"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core</a:t>
            </a:r>
            <a:r>
              <a:rPr kumimoji="1" lang="en-US" altLang="ja-JP" sz="2200" b="1" dirty="0" smtClean="0">
                <a:solidFill>
                  <a:schemeClr val="bg1">
                    <a:lumMod val="65000"/>
                  </a:schemeClr>
                </a:solidFill>
                <a:latin typeface="Times New Roman" panose="02020603050405020304" pitchFamily="18" charset="0"/>
                <a:cs typeface="Times New Roman" panose="02020603050405020304" pitchFamily="18" charset="0"/>
              </a:rPr>
              <a:t>s;</a:t>
            </a:r>
          </a:p>
          <a:p>
            <a:r>
              <a:rPr kumimoji="1"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e.g., </a:t>
            </a:r>
            <a:r>
              <a:rPr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Univ. Tokyo</a:t>
            </a:r>
            <a:r>
              <a:rPr kumimoji="1"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 (Japanese core) – </a:t>
            </a:r>
            <a:r>
              <a:rPr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KTH</a:t>
            </a:r>
            <a:r>
              <a:rPr kumimoji="1"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  (</a:t>
            </a:r>
            <a:r>
              <a:rPr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Swedish</a:t>
            </a:r>
            <a:r>
              <a:rPr kumimoji="1"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 core) on “</a:t>
            </a:r>
            <a:r>
              <a:rPr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Nanoscale electron- photon interactions via energy dissipation and fluctuation</a:t>
            </a:r>
            <a:r>
              <a:rPr kumimoji="1" lang="en-US" altLang="ja-JP" sz="1900" dirty="0" smtClean="0">
                <a:solidFill>
                  <a:schemeClr val="bg1">
                    <a:lumMod val="65000"/>
                  </a:schemeClr>
                </a:solidFill>
                <a:latin typeface="Times New Roman" panose="02020603050405020304" pitchFamily="18" charset="0"/>
                <a:cs typeface="Times New Roman" panose="02020603050405020304" pitchFamily="18" charset="0"/>
              </a:rPr>
              <a:t>” from 1 April 2014 to 31 March 2019</a:t>
            </a:r>
            <a:endParaRPr kumimoji="1" lang="ja-JP" altLang="en-US" sz="1900"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8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5785</TotalTime>
  <Words>1459</Words>
  <Application>Microsoft Office PowerPoint</Application>
  <PresentationFormat>画面に合わせる (4:3)</PresentationFormat>
  <Paragraphs>195</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JSPS3</dc:creator>
  <cp:lastModifiedBy>JSPS3</cp:lastModifiedBy>
  <cp:revision>382</cp:revision>
  <cp:lastPrinted>2018-02-19T08:08:38Z</cp:lastPrinted>
  <dcterms:created xsi:type="dcterms:W3CDTF">2014-06-27T18:03:13Z</dcterms:created>
  <dcterms:modified xsi:type="dcterms:W3CDTF">2018-02-19T09:35:20Z</dcterms:modified>
</cp:coreProperties>
</file>