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70" r:id="rId2"/>
    <p:sldId id="312" r:id="rId3"/>
    <p:sldId id="276" r:id="rId4"/>
    <p:sldId id="291" r:id="rId5"/>
    <p:sldId id="314" r:id="rId6"/>
    <p:sldId id="313" r:id="rId7"/>
    <p:sldId id="311" r:id="rId8"/>
    <p:sldId id="282" r:id="rId9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3348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29" autoAdjust="0"/>
    <p:restoredTop sz="95742" autoAdjust="0"/>
  </p:normalViewPr>
  <p:slideViewPr>
    <p:cSldViewPr>
      <p:cViewPr varScale="1">
        <p:scale>
          <a:sx n="113" d="100"/>
          <a:sy n="113" d="100"/>
        </p:scale>
        <p:origin x="109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180" y="-10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331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6AEF5879-42F2-46D1-AB88-05917D7D5B5B}" type="datetimeFigureOut">
              <a:rPr kumimoji="1" lang="ja-JP" altLang="en-US" smtClean="0"/>
              <a:t>2018/1/29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0A9B75EE-11C3-48FC-A37A-591979A27E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7917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331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F84F4377-8186-4682-949E-301F47E006BF}" type="datetimeFigureOut">
              <a:rPr kumimoji="1" lang="ja-JP" altLang="en-US" smtClean="0"/>
              <a:t>2018/1/29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502"/>
            <a:ext cx="5388610" cy="4439841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C28BF741-FEFA-4FA9-BFFE-2BB4644C5D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4858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BF741-FEFA-4FA9-BFFE-2BB4644C5DA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04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1400" dirty="0"/>
              <a:t>The third is forming a researcher community.</a:t>
            </a:r>
          </a:p>
          <a:p>
            <a:r>
              <a:rPr lang="en-US" altLang="ja-JP" sz="1400" dirty="0"/>
              <a:t>The JSPS supports for Alumni Associations to form and maintain close networks among researchers who have received support from JSPS.</a:t>
            </a:r>
          </a:p>
          <a:p>
            <a:endParaRPr lang="en-US" altLang="ja-JP" sz="1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BF741-FEFA-4FA9-BFFE-2BB4644C5DA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8092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8">
              <a:defRPr/>
            </a:pPr>
            <a:endParaRPr lang="en-US" altLang="ja-JP" sz="1100" dirty="0">
              <a:latin typeface="Cambria" panose="02040503050406030204" pitchFamily="18" charset="0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BF741-FEFA-4FA9-BFFE-2BB4644C5DA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305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BF741-FEFA-4FA9-BFFE-2BB4644C5DA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9217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BF741-FEFA-4FA9-BFFE-2BB4644C5DA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8834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BF741-FEFA-4FA9-BFFE-2BB4644C5DA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8272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8">
              <a:defRPr/>
            </a:pPr>
            <a:endParaRPr lang="en-US" altLang="ja-JP" sz="1100" dirty="0">
              <a:latin typeface="Cambria" panose="020405030504060302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BF741-FEFA-4FA9-BFFE-2BB4644C5DA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305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37EA-8BD2-4B47-87B8-B51D40213D27}" type="datetimeFigureOut">
              <a:rPr kumimoji="1" lang="ja-JP" altLang="en-US" smtClean="0"/>
              <a:t>2018/1/29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852E6-E372-4DCF-ABD1-2511CD489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3274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37EA-8BD2-4B47-87B8-B51D40213D27}" type="datetimeFigureOut">
              <a:rPr kumimoji="1" lang="ja-JP" altLang="en-US" smtClean="0"/>
              <a:t>2018/1/29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852E6-E372-4DCF-ABD1-2511CD489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392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37EA-8BD2-4B47-87B8-B51D40213D27}" type="datetimeFigureOut">
              <a:rPr kumimoji="1" lang="ja-JP" altLang="en-US" smtClean="0"/>
              <a:t>2018/1/29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852E6-E372-4DCF-ABD1-2511CD489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7734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37EA-8BD2-4B47-87B8-B51D40213D27}" type="datetimeFigureOut">
              <a:rPr kumimoji="1" lang="ja-JP" altLang="en-US" smtClean="0"/>
              <a:t>2018/1/29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852E6-E372-4DCF-ABD1-2511CD489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9734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37EA-8BD2-4B47-87B8-B51D40213D27}" type="datetimeFigureOut">
              <a:rPr kumimoji="1" lang="ja-JP" altLang="en-US" smtClean="0"/>
              <a:t>2018/1/29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852E6-E372-4DCF-ABD1-2511CD489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521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37EA-8BD2-4B47-87B8-B51D40213D27}" type="datetimeFigureOut">
              <a:rPr kumimoji="1" lang="ja-JP" altLang="en-US" smtClean="0"/>
              <a:t>2018/1/29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852E6-E372-4DCF-ABD1-2511CD489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6295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37EA-8BD2-4B47-87B8-B51D40213D27}" type="datetimeFigureOut">
              <a:rPr kumimoji="1" lang="ja-JP" altLang="en-US" smtClean="0"/>
              <a:t>2018/1/29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852E6-E372-4DCF-ABD1-2511CD489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9309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37EA-8BD2-4B47-87B8-B51D40213D27}" type="datetimeFigureOut">
              <a:rPr kumimoji="1" lang="ja-JP" altLang="en-US" smtClean="0"/>
              <a:t>2018/1/29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852E6-E372-4DCF-ABD1-2511CD489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2941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37EA-8BD2-4B47-87B8-B51D40213D27}" type="datetimeFigureOut">
              <a:rPr kumimoji="1" lang="ja-JP" altLang="en-US" smtClean="0"/>
              <a:t>2018/1/29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852E6-E372-4DCF-ABD1-2511CD489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4661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37EA-8BD2-4B47-87B8-B51D40213D27}" type="datetimeFigureOut">
              <a:rPr kumimoji="1" lang="ja-JP" altLang="en-US" smtClean="0"/>
              <a:t>2018/1/29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852E6-E372-4DCF-ABD1-2511CD489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275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37EA-8BD2-4B47-87B8-B51D40213D27}" type="datetimeFigureOut">
              <a:rPr kumimoji="1" lang="ja-JP" altLang="en-US" smtClean="0"/>
              <a:t>2018/1/29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852E6-E372-4DCF-ABD1-2511CD489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2772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137EA-8BD2-4B47-87B8-B51D40213D27}" type="datetimeFigureOut">
              <a:rPr kumimoji="1" lang="ja-JP" altLang="en-US" smtClean="0"/>
              <a:t>2018/1/29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852E6-E372-4DCF-ABD1-2511CD489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946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07504" y="5340404"/>
            <a:ext cx="900100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JSPS</a:t>
            </a:r>
            <a:r>
              <a:rPr lang="en-US" altLang="ja-JP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Stockholm Office</a:t>
            </a:r>
          </a:p>
          <a:p>
            <a:pPr algn="ctr"/>
            <a:r>
              <a:rPr kumimoji="1"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Director, Tadaharu Tsumoto, </a:t>
            </a:r>
            <a:r>
              <a:rPr kumimoji="1" lang="en-US" altLang="ja-JP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MD,PhD</a:t>
            </a:r>
            <a:r>
              <a:rPr kumimoji="1" lang="en-US" altLang="ja-JP" sz="35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ja-JP" altLang="en-US" sz="35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36512" y="44624"/>
            <a:ext cx="9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Towards the establishment of  JSPS </a:t>
            </a:r>
            <a:r>
              <a:rPr lang="en-US" altLang="ja-JP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Alumni Club in </a:t>
            </a:r>
            <a:r>
              <a:rPr lang="en-US" altLang="ja-JP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Norway (ACN) </a:t>
            </a:r>
            <a:r>
              <a:rPr kumimoji="1" lang="en-US" altLang="ja-JP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ja-JP" altLang="en-US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3" descr="N:\000公開フォルダ\企画情報課\2014年度～　新規シンボルマーク・ロゴタイプ\JSPS LOGO\Symbol\7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32856"/>
            <a:ext cx="2664297" cy="2503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4345599" cy="245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88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7536" y="310297"/>
            <a:ext cx="912646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sv-SE" altLang="ja-JP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Alumni Clubs in the Nordic </a:t>
            </a:r>
            <a:r>
              <a:rPr lang="sv-SE" altLang="ja-JP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endParaRPr lang="sv-SE" altLang="ja-JP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JSPS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alumni clubs form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maintain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 networks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among former JSPS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fellows,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JSPS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supports the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alumni communities.</a:t>
            </a:r>
            <a:endParaRPr lang="sv-SE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676440"/>
              </p:ext>
            </p:extLst>
          </p:nvPr>
        </p:nvGraphicFramePr>
        <p:xfrm>
          <a:off x="144016" y="2060848"/>
          <a:ext cx="8892480" cy="2629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4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64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64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30566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kumimoji="1" lang="sv-SE" altLang="ja-JP" sz="2800" dirty="0" smtClean="0"/>
                        <a:t>JSPS Alumni Club</a:t>
                      </a:r>
                      <a:r>
                        <a:rPr kumimoji="1" lang="sv-SE" altLang="ja-JP" sz="2800" baseline="0" dirty="0" smtClean="0"/>
                        <a:t> in Sweden</a:t>
                      </a:r>
                      <a:endParaRPr kumimoji="1" lang="sv-SE" altLang="ja-JP" sz="2800" dirty="0" smtClean="0"/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kumimoji="1" lang="sv-SE" altLang="ja-JP" sz="2800" dirty="0" smtClean="0"/>
                        <a:t>(SAC)</a:t>
                      </a:r>
                      <a:endParaRPr kumimoji="1" lang="ja-JP" altLang="en-US" sz="2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kumimoji="1" lang="sv-SE" altLang="ja-JP" sz="2800" dirty="0" smtClean="0"/>
                        <a:t>JSPS Alumni Club in Finland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kumimoji="1" lang="sv-SE" altLang="ja-JP" sz="2800" dirty="0" smtClean="0"/>
                        <a:t>(ACF)</a:t>
                      </a:r>
                      <a:endParaRPr kumimoji="1" lang="ja-JP" alt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kumimoji="1" lang="en-US" altLang="ja-JP" sz="2800" dirty="0" smtClean="0"/>
                        <a:t>JSPS Alumni Club in Denmark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kumimoji="1" lang="en-US" altLang="ja-JP" sz="2800" dirty="0" smtClean="0"/>
                        <a:t>(ACD)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99410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kumimoji="1" lang="en-US" altLang="ja-JP" sz="2600" dirty="0" smtClean="0"/>
                        <a:t>established in 2005 </a:t>
                      </a:r>
                      <a:endParaRPr kumimoji="1" lang="en-US" altLang="ja-JP" sz="2400" dirty="0" smtClean="0"/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kumimoji="1" lang="en-US" altLang="ja-JP" sz="2400" dirty="0" smtClean="0"/>
                        <a:t>about</a:t>
                      </a:r>
                      <a:r>
                        <a:rPr kumimoji="1" lang="en-US" altLang="ja-JP" sz="2400" baseline="0" dirty="0" smtClean="0"/>
                        <a:t> </a:t>
                      </a:r>
                      <a:r>
                        <a:rPr kumimoji="1" lang="en-US" altLang="ja-JP" sz="2400" dirty="0" smtClean="0"/>
                        <a:t>160 members at</a:t>
                      </a:r>
                      <a:r>
                        <a:rPr kumimoji="1" lang="en-US" altLang="ja-JP" sz="2400" baseline="0" dirty="0" smtClean="0"/>
                        <a:t> present</a:t>
                      </a:r>
                      <a:endParaRPr kumimoji="1" lang="ja-JP" alt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kumimoji="1" lang="en-US" altLang="ja-JP" sz="2600" dirty="0" smtClean="0"/>
                        <a:t>established in 2009 </a:t>
                      </a:r>
                      <a:endParaRPr kumimoji="1" lang="en-US" altLang="ja-JP" sz="2400" dirty="0" smtClean="0"/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kumimoji="1" lang="en-US" altLang="ja-JP" sz="2400" dirty="0" smtClean="0"/>
                        <a:t>about 90 members at present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kumimoji="1" lang="en-US" altLang="ja-JP" sz="2600" dirty="0" smtClean="0"/>
                        <a:t>established in 2015</a:t>
                      </a:r>
                      <a:endParaRPr kumimoji="1" lang="en-US" altLang="ja-JP" sz="2400" dirty="0" smtClean="0"/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kumimoji="1" lang="en-US" altLang="ja-JP" sz="2400" dirty="0" smtClean="0"/>
                        <a:t>about 40 members at present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" name="Picture 2" descr="P:\170223 SAC BA GA, SAC Seminar, Sweden Japan Academic Network\DSC0882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7176"/>
            <a:ext cx="3072448" cy="216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J:\26.Stockholm office Brochure\2017\使用写真\P4中央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474" y="4703663"/>
            <a:ext cx="2950508" cy="212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ACD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278" y="4717311"/>
            <a:ext cx="3061921" cy="20997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605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bg2"/>
            </a:gs>
            <a:gs pos="0">
              <a:schemeClr val="bg1">
                <a:sat val="0"/>
                <a:lum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108940" y="25460"/>
            <a:ext cx="8728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solidFill>
                  <a:srgbClr val="7D3348"/>
                </a:solidFill>
                <a:latin typeface="Cambria" panose="02040503050406030204" pitchFamily="18" charset="0"/>
              </a:rPr>
              <a:t>An example of </a:t>
            </a:r>
            <a:r>
              <a:rPr kumimoji="1" lang="en-US" altLang="ja-JP" sz="3200" b="1" dirty="0" smtClean="0">
                <a:solidFill>
                  <a:srgbClr val="7D3348"/>
                </a:solidFill>
                <a:latin typeface="Cambria" panose="02040503050406030204" pitchFamily="18" charset="0"/>
              </a:rPr>
              <a:t>Activities </a:t>
            </a:r>
            <a:r>
              <a:rPr lang="en-US" altLang="ja-JP" sz="3200" b="1" dirty="0" smtClean="0">
                <a:solidFill>
                  <a:srgbClr val="7D3348"/>
                </a:solidFill>
                <a:latin typeface="Cambria" panose="02040503050406030204" pitchFamily="18" charset="0"/>
              </a:rPr>
              <a:t>of</a:t>
            </a:r>
            <a:r>
              <a:rPr kumimoji="1" lang="en-US" altLang="ja-JP" sz="3200" b="1" dirty="0" smtClean="0">
                <a:solidFill>
                  <a:srgbClr val="7D3348"/>
                </a:solidFill>
                <a:latin typeface="Cambria" panose="02040503050406030204" pitchFamily="18" charset="0"/>
              </a:rPr>
              <a:t> JSPS Alumni Club</a:t>
            </a:r>
          </a:p>
          <a:p>
            <a:r>
              <a:rPr lang="en-US" altLang="ja-JP" sz="2400" b="1" dirty="0" smtClean="0">
                <a:latin typeface="Cambria" panose="02040503050406030204" pitchFamily="18" charset="0"/>
              </a:rPr>
              <a:t>To form a </a:t>
            </a:r>
            <a:r>
              <a:rPr lang="en-US" altLang="ja-JP" sz="2400" b="1" dirty="0">
                <a:latin typeface="Cambria" panose="02040503050406030204" pitchFamily="18" charset="0"/>
              </a:rPr>
              <a:t>researcher network</a:t>
            </a:r>
            <a:r>
              <a:rPr lang="en-US" altLang="ja-JP" sz="2400" b="1" dirty="0" smtClean="0">
                <a:latin typeface="Cambria" panose="02040503050406030204" pitchFamily="18" charset="0"/>
              </a:rPr>
              <a:t> in Sweden by SAC </a:t>
            </a:r>
            <a:r>
              <a:rPr lang="en-US" altLang="ja-JP" sz="2400" b="1" dirty="0" smtClean="0">
                <a:latin typeface="Cambria" panose="02040503050406030204" pitchFamily="18" charset="0"/>
              </a:rPr>
              <a:t>(Swedish Alumni Club)</a:t>
            </a:r>
            <a:endParaRPr lang="en-US" altLang="ja-JP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-324544" y="2043420"/>
            <a:ext cx="964907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0"/>
            <a:r>
              <a:rPr lang="ja-JP" altLang="sv-S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endPara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2300"/>
            <a:endParaRPr lang="en-US" altLang="ja-JP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2300"/>
            <a:endParaRPr lang="en-US" altLang="ja-JP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0" indent="-457200">
              <a:buFont typeface="Wingdings" panose="05000000000000000000" pitchFamily="2" charset="2"/>
              <a:buChar char="Ø"/>
            </a:pPr>
            <a:endParaRPr lang="en-US" altLang="ja-JP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2300"/>
            <a:endParaRPr lang="en-US" altLang="ja-JP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2300"/>
            <a:r>
              <a:rPr lang="en-US" altLang="ja-JP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to BRIDGE </a:t>
            </a:r>
          </a:p>
          <a:p>
            <a:pPr marL="622300"/>
            <a:r>
              <a:rPr lang="en-US" altLang="ja-JP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Fellowship Program</a:t>
            </a:r>
            <a:endParaRPr lang="en-US" altLang="ja-JP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2300"/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Providing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 for former </a:t>
            </a:r>
            <a:endParaRPr lang="en-US" altLang="ja-JP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2300"/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JSPS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fellows to revisit Japan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</a:p>
          <a:p>
            <a:pPr marL="622300"/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creating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sustaining or strengthening </a:t>
            </a:r>
            <a:endParaRPr lang="en-US" altLang="ja-JP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2300"/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collaborative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 with </a:t>
            </a:r>
            <a:endParaRPr lang="en-US" altLang="ja-JP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2300"/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Japanese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colleagues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7" descr="Macintosh HD:Users:rf:centra.societies:JSPSAlumni:JSPS2016:08Newsletter:DSC0403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 bwMode="auto">
          <a:xfrm>
            <a:off x="107505" y="1346663"/>
            <a:ext cx="4281615" cy="23703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677" y="1340768"/>
            <a:ext cx="4578301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59619"/>
            <a:ext cx="3659756" cy="274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53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000">
              <a:schemeClr val="bg2"/>
            </a:gs>
            <a:gs pos="0">
              <a:schemeClr val="bg1">
                <a:sat val="0"/>
                <a:lum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右矢印 2"/>
          <p:cNvSpPr/>
          <p:nvPr/>
        </p:nvSpPr>
        <p:spPr>
          <a:xfrm rot="5400000">
            <a:off x="2788101" y="3171396"/>
            <a:ext cx="2555410" cy="101238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928992" cy="936104"/>
          </a:xfrm>
        </p:spPr>
        <p:txBody>
          <a:bodyPr>
            <a:normAutofit fontScale="90000"/>
          </a:bodyPr>
          <a:lstStyle/>
          <a:p>
            <a:r>
              <a:rPr lang="en-US" altLang="ja-JP" sz="3600" b="1" dirty="0" smtClean="0">
                <a:latin typeface="Cambria" panose="02040503050406030204" pitchFamily="18" charset="0"/>
              </a:rPr>
              <a:t>Process for the establishment of</a:t>
            </a:r>
            <a:br>
              <a:rPr lang="en-US" altLang="ja-JP" sz="3600" b="1" dirty="0" smtClean="0">
                <a:latin typeface="Cambria" panose="02040503050406030204" pitchFamily="18" charset="0"/>
              </a:rPr>
            </a:br>
            <a:r>
              <a:rPr lang="en-US" altLang="ja-JP" sz="3600" b="1" dirty="0" smtClean="0">
                <a:latin typeface="Cambria" panose="02040503050406030204" pitchFamily="18" charset="0"/>
              </a:rPr>
              <a:t> Alumni Club in Norway</a:t>
            </a:r>
            <a:endParaRPr altLang="ja-JP" sz="3600" dirty="0" smtClean="0"/>
          </a:p>
        </p:txBody>
      </p:sp>
      <p:sp>
        <p:nvSpPr>
          <p:cNvPr id="2" name="角丸四角形 1"/>
          <p:cNvSpPr/>
          <p:nvPr/>
        </p:nvSpPr>
        <p:spPr>
          <a:xfrm>
            <a:off x="3049295" y="1227063"/>
            <a:ext cx="2232247" cy="873224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</a:rPr>
              <a:t>researchers community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1066953" y="5486521"/>
            <a:ext cx="6315496" cy="1160429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>
                <a:solidFill>
                  <a:schemeClr val="tx1"/>
                </a:solidFill>
              </a:rPr>
              <a:t>JSPS Alumni Club in Norway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6084168" y="2996951"/>
            <a:ext cx="2520280" cy="11604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JSPS Stockholm Office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下矢印 4"/>
          <p:cNvSpPr/>
          <p:nvPr/>
        </p:nvSpPr>
        <p:spPr>
          <a:xfrm rot="5400000">
            <a:off x="4977711" y="3051623"/>
            <a:ext cx="700745" cy="121176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下矢印 10"/>
          <p:cNvSpPr/>
          <p:nvPr/>
        </p:nvSpPr>
        <p:spPr>
          <a:xfrm rot="18678232">
            <a:off x="5767596" y="1811810"/>
            <a:ext cx="540060" cy="108708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35436" y="2996951"/>
            <a:ext cx="143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② </a:t>
            </a:r>
            <a:r>
              <a:rPr kumimoji="1" lang="en-US" altLang="ja-JP" dirty="0" smtClean="0"/>
              <a:t>Support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079409" y="1836522"/>
            <a:ext cx="157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① </a:t>
            </a:r>
            <a:r>
              <a:rPr lang="en-US" altLang="ja-JP" dirty="0" smtClean="0"/>
              <a:t>Suggest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142379" y="5054256"/>
            <a:ext cx="2139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③ </a:t>
            </a:r>
            <a:r>
              <a:rPr lang="en-US" altLang="ja-JP" dirty="0" smtClean="0"/>
              <a:t>Establishment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010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000">
              <a:schemeClr val="bg2"/>
            </a:gs>
            <a:gs pos="0">
              <a:schemeClr val="bg1">
                <a:sat val="0"/>
                <a:lum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-108520" y="0"/>
            <a:ext cx="9361040" cy="1096963"/>
          </a:xfrm>
        </p:spPr>
        <p:txBody>
          <a:bodyPr>
            <a:normAutofit/>
          </a:bodyPr>
          <a:lstStyle/>
          <a:p>
            <a:r>
              <a:rPr lang="en-US" altLang="ja-JP" sz="3000" b="1" dirty="0" smtClean="0">
                <a:solidFill>
                  <a:srgbClr val="7D3348"/>
                </a:solidFill>
                <a:latin typeface="Cambria" panose="02040503050406030204" pitchFamily="18" charset="0"/>
              </a:rPr>
              <a:t>The expected results of Alumni Club in Norway </a:t>
            </a:r>
            <a:r>
              <a:rPr lang="ja-JP" altLang="en-US" sz="3000" b="1" dirty="0" smtClean="0">
                <a:solidFill>
                  <a:srgbClr val="7D3348"/>
                </a:solidFill>
                <a:latin typeface="Cambria" panose="02040503050406030204" pitchFamily="18" charset="0"/>
              </a:rPr>
              <a:t>①</a:t>
            </a:r>
            <a:endParaRPr altLang="ja-JP" sz="3000" dirty="0" smtClean="0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95536" y="1844824"/>
            <a:ext cx="8352928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514350" indent="-514350" eaLnBrk="1" hangingPunct="1">
              <a:spcBef>
                <a:spcPct val="50000"/>
              </a:spcBef>
              <a:buAutoNum type="arabicPeriod"/>
            </a:pPr>
            <a:r>
              <a:rPr lang="en-US" altLang="ja-JP" sz="3600" b="1" dirty="0" smtClean="0"/>
              <a:t>Forming</a:t>
            </a:r>
            <a:r>
              <a:rPr lang="ja-JP" altLang="en-US" sz="3600" b="1" dirty="0" smtClean="0"/>
              <a:t> </a:t>
            </a:r>
            <a:r>
              <a:rPr lang="en-US" altLang="ja-JP" sz="3600" b="1" dirty="0" smtClean="0"/>
              <a:t>International Research-Support Networks</a:t>
            </a:r>
            <a:endParaRPr lang="en-US" altLang="ja-JP" sz="3600" b="1" dirty="0"/>
          </a:p>
          <a:p>
            <a:pPr marL="514350" indent="-514350">
              <a:spcBef>
                <a:spcPct val="50000"/>
              </a:spcBef>
              <a:buFontTx/>
              <a:buAutoNum type="arabicPeriod"/>
            </a:pPr>
            <a:r>
              <a:rPr lang="en-US" altLang="ja-JP" sz="3600" b="1" dirty="0"/>
              <a:t>Increasing International Joint Research </a:t>
            </a:r>
            <a:r>
              <a:rPr lang="en-US" altLang="ja-JP" sz="3600" b="1" dirty="0" smtClean="0"/>
              <a:t>between </a:t>
            </a:r>
            <a:r>
              <a:rPr lang="en-US" altLang="ja-JP" sz="3600" b="1" dirty="0"/>
              <a:t>Norway and Japan</a:t>
            </a:r>
            <a:r>
              <a:rPr lang="en-US" altLang="ja-JP" sz="3600" b="1" dirty="0" smtClean="0"/>
              <a:t>.</a:t>
            </a:r>
          </a:p>
          <a:p>
            <a:pPr marL="514350" indent="-514350">
              <a:spcBef>
                <a:spcPct val="50000"/>
              </a:spcBef>
              <a:buFontTx/>
              <a:buAutoNum type="arabicPeriod"/>
            </a:pPr>
            <a:r>
              <a:rPr lang="en-US" altLang="ja-JP" sz="3600" b="1" dirty="0" smtClean="0"/>
              <a:t>Promoting Academic</a:t>
            </a:r>
            <a:r>
              <a:rPr lang="en-US" altLang="ja-JP" sz="3600" b="1" dirty="0"/>
              <a:t> </a:t>
            </a:r>
            <a:r>
              <a:rPr lang="en-US" altLang="ja-JP" sz="3600" b="1" dirty="0" smtClean="0"/>
              <a:t>exchanges</a:t>
            </a:r>
            <a:endParaRPr lang="en-US" altLang="ja-JP" sz="3600" b="1" dirty="0"/>
          </a:p>
        </p:txBody>
      </p:sp>
      <p:sp>
        <p:nvSpPr>
          <p:cNvPr id="4" name="右矢印 3"/>
          <p:cNvSpPr/>
          <p:nvPr/>
        </p:nvSpPr>
        <p:spPr>
          <a:xfrm rot="5400000">
            <a:off x="4024877" y="5502811"/>
            <a:ext cx="1094245" cy="101238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86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000">
              <a:schemeClr val="bg2"/>
            </a:gs>
            <a:gs pos="0">
              <a:schemeClr val="bg1">
                <a:sat val="0"/>
                <a:lum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71797"/>
            <a:ext cx="8928992" cy="1096963"/>
          </a:xfrm>
        </p:spPr>
        <p:txBody>
          <a:bodyPr>
            <a:normAutofit/>
          </a:bodyPr>
          <a:lstStyle/>
          <a:p>
            <a:r>
              <a:rPr lang="en-US" altLang="ja-JP" sz="3000" b="1" dirty="0" smtClean="0">
                <a:solidFill>
                  <a:srgbClr val="7D3348"/>
                </a:solidFill>
                <a:latin typeface="Cambria" panose="02040503050406030204" pitchFamily="18" charset="0"/>
              </a:rPr>
              <a:t>The expected results of Alumni Club in Norway </a:t>
            </a:r>
            <a:r>
              <a:rPr lang="ja-JP" altLang="en-US" sz="3000" b="1" dirty="0" smtClean="0">
                <a:solidFill>
                  <a:srgbClr val="7D3348"/>
                </a:solidFill>
                <a:latin typeface="Cambria" panose="02040503050406030204" pitchFamily="18" charset="0"/>
              </a:rPr>
              <a:t>②</a:t>
            </a:r>
            <a:endParaRPr altLang="ja-JP" sz="3000" dirty="0" smtClean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67544" y="5301208"/>
            <a:ext cx="849694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700" b="1" dirty="0" smtClean="0"/>
              <a:t>In the future, the Alumni Clubs in the Nordic countries will together strengthen the collaboration with Japan.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53"/>
          <a:stretch/>
        </p:blipFill>
        <p:spPr>
          <a:xfrm>
            <a:off x="1619672" y="1797055"/>
            <a:ext cx="6125430" cy="297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39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6699" y="3789040"/>
            <a:ext cx="8892480" cy="2643971"/>
          </a:xfrm>
        </p:spPr>
        <p:txBody>
          <a:bodyPr>
            <a:noAutofit/>
          </a:bodyPr>
          <a:lstStyle/>
          <a:p>
            <a:pPr algn="l"/>
            <a:r>
              <a:rPr lang="ja-JP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＜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Plan</a:t>
            </a:r>
            <a:r>
              <a:rPr lang="ja-JP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＞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2018,  Board meeting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September 2018, 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Kick-off meeting</a:t>
            </a:r>
            <a:b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December 2018,  Call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BRIDGE Fellowship Applications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FY2019</a:t>
            </a:r>
            <a:b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January 2019,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meeting and General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Assembly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Norway-Japan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Academic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Network</a:t>
            </a:r>
            <a:b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March 2019, 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Deadline for BRIDGE Fellowship Applications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FY2019</a:t>
            </a:r>
            <a:endParaRPr lang="en-US" sz="1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55519" y="116632"/>
            <a:ext cx="78329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200" b="1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Future p</a:t>
            </a:r>
            <a:r>
              <a:rPr kumimoji="0" lang="en-GB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lans of activities of </a:t>
            </a:r>
            <a:r>
              <a:rPr kumimoji="0" lang="en-GB" altLang="en-US" sz="3200" b="1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ACN </a:t>
            </a:r>
            <a:r>
              <a:rPr kumimoji="0"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(tentative)</a:t>
            </a:r>
            <a:endParaRPr kumimoji="0" lang="en-GB" altLang="en-US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1"/>
          <a:stretch/>
        </p:blipFill>
        <p:spPr>
          <a:xfrm>
            <a:off x="1691680" y="1544047"/>
            <a:ext cx="1808533" cy="175154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8"/>
          <a:stretch/>
        </p:blipFill>
        <p:spPr>
          <a:xfrm>
            <a:off x="5580112" y="1502425"/>
            <a:ext cx="1584176" cy="180430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403648" y="939507"/>
            <a:ext cx="24482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Chair Candidate</a:t>
            </a:r>
          </a:p>
          <a:p>
            <a:pPr>
              <a:lnSpc>
                <a:spcPts val="18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Rasmus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Bertelsen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38328" y="906715"/>
            <a:ext cx="22677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Vice Chair Candidate</a:t>
            </a:r>
          </a:p>
          <a:p>
            <a:pPr>
              <a:lnSpc>
                <a:spcPts val="18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Anders </a:t>
            </a:r>
            <a:r>
              <a:rPr lang="en-US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Øverby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7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bg2"/>
            </a:gs>
            <a:gs pos="0">
              <a:schemeClr val="bg1">
                <a:sat val="0"/>
                <a:lum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323528" y="404664"/>
            <a:ext cx="770485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 err="1" smtClean="0">
                <a:solidFill>
                  <a:srgbClr val="7D3348"/>
                </a:solidFill>
                <a:latin typeface="Cambria" panose="02040503050406030204" pitchFamily="18" charset="0"/>
              </a:rPr>
              <a:t>Takk</a:t>
            </a:r>
            <a:r>
              <a:rPr kumimoji="1" lang="en-US" altLang="ja-JP" sz="4000" b="1" dirty="0" smtClean="0">
                <a:solidFill>
                  <a:srgbClr val="7D3348"/>
                </a:solidFill>
                <a:latin typeface="Cambria" panose="02040503050406030204" pitchFamily="18" charset="0"/>
              </a:rPr>
              <a:t>!</a:t>
            </a:r>
          </a:p>
          <a:p>
            <a:pPr algn="ctr"/>
            <a:r>
              <a:rPr kumimoji="1" lang="en-US" altLang="ja-JP" sz="4000" b="1" dirty="0" smtClean="0">
                <a:solidFill>
                  <a:srgbClr val="7D3348"/>
                </a:solidFill>
                <a:latin typeface="Cambria" panose="02040503050406030204" pitchFamily="18" charset="0"/>
              </a:rPr>
              <a:t>JSPS Stockholm Office</a:t>
            </a:r>
            <a:endParaRPr lang="en-US" altLang="ja-JP" sz="2400" b="1" dirty="0" smtClean="0">
              <a:solidFill>
                <a:srgbClr val="7D3348"/>
              </a:solidFill>
              <a:latin typeface="Cambria" panose="02040503050406030204" pitchFamily="18" charset="0"/>
            </a:endParaRPr>
          </a:p>
          <a:p>
            <a:endParaRPr lang="en-US" altLang="ja-JP" sz="1200" b="1" dirty="0">
              <a:solidFill>
                <a:srgbClr val="7D3348"/>
              </a:solidFill>
              <a:latin typeface="Cambria" panose="02040503050406030204" pitchFamily="18" charset="0"/>
            </a:endParaRPr>
          </a:p>
          <a:p>
            <a:r>
              <a:rPr kumimoji="1" lang="en-US" altLang="ja-JP" sz="3200" b="1" dirty="0" smtClean="0">
                <a:latin typeface="Cambria" panose="02040503050406030204" pitchFamily="18" charset="0"/>
              </a:rPr>
              <a:t>              </a:t>
            </a:r>
            <a:r>
              <a:rPr kumimoji="1" lang="en-US" altLang="ja-JP" sz="2400" b="1" dirty="0" smtClean="0">
                <a:latin typeface="Cambria" panose="02040503050406030204" pitchFamily="18" charset="0"/>
              </a:rPr>
              <a:t>Director;  </a:t>
            </a:r>
            <a:r>
              <a:rPr lang="en-US" altLang="ja-JP" sz="2400" b="1" dirty="0" smtClean="0">
                <a:latin typeface="Cambria" panose="02040503050406030204" pitchFamily="18" charset="0"/>
              </a:rPr>
              <a:t>Tadaharu Tsumoto</a:t>
            </a:r>
            <a:r>
              <a:rPr kumimoji="1" lang="en-US" altLang="ja-JP" sz="2400" b="1" dirty="0" smtClean="0">
                <a:latin typeface="Cambria" panose="02040503050406030204" pitchFamily="18" charset="0"/>
              </a:rPr>
              <a:t>, MD, PhD</a:t>
            </a:r>
          </a:p>
          <a:p>
            <a:r>
              <a:rPr kumimoji="1" lang="en-US" altLang="ja-JP" sz="2400" b="1" dirty="0" smtClean="0">
                <a:latin typeface="Cambria" panose="02040503050406030204" pitchFamily="18" charset="0"/>
              </a:rPr>
              <a:t>  Deputy Director;  </a:t>
            </a:r>
            <a:r>
              <a:rPr lang="en-US" altLang="ja-JP" sz="2400" b="1" dirty="0" smtClean="0">
                <a:latin typeface="Cambria" panose="02040503050406030204" pitchFamily="18" charset="0"/>
              </a:rPr>
              <a:t>Takao Yoshihara</a:t>
            </a:r>
            <a:endParaRPr kumimoji="1" lang="en-US" altLang="ja-JP" sz="2400" b="1" dirty="0" smtClean="0">
              <a:latin typeface="Cambria" panose="02040503050406030204" pitchFamily="18" charset="0"/>
            </a:endParaRPr>
          </a:p>
          <a:p>
            <a:r>
              <a:rPr kumimoji="1" lang="en-US" altLang="ja-JP" sz="2400" b="1" dirty="0" smtClean="0">
                <a:latin typeface="Cambria" panose="02040503050406030204" pitchFamily="18" charset="0"/>
              </a:rPr>
              <a:t>                        Staffs;  Kaori </a:t>
            </a:r>
            <a:r>
              <a:rPr lang="en-US" altLang="ja-JP" sz="2400" b="1" dirty="0" smtClean="0">
                <a:latin typeface="Cambria" panose="02040503050406030204" pitchFamily="18" charset="0"/>
              </a:rPr>
              <a:t>Okamoto</a:t>
            </a:r>
            <a:r>
              <a:rPr kumimoji="1" lang="en-US" altLang="ja-JP" sz="2400" b="1" dirty="0" smtClean="0">
                <a:latin typeface="Cambria" panose="02040503050406030204" pitchFamily="18" charset="0"/>
              </a:rPr>
              <a:t>, </a:t>
            </a:r>
          </a:p>
          <a:p>
            <a:r>
              <a:rPr kumimoji="1" lang="en-US" altLang="ja-JP" sz="2400" b="1" dirty="0" smtClean="0">
                <a:latin typeface="Cambria" panose="02040503050406030204" pitchFamily="18" charset="0"/>
              </a:rPr>
              <a:t>                                       </a:t>
            </a:r>
            <a:r>
              <a:rPr lang="en-US" altLang="ja-JP" sz="2400" b="1" dirty="0" smtClean="0">
                <a:latin typeface="Cambria" panose="02040503050406030204" pitchFamily="18" charset="0"/>
              </a:rPr>
              <a:t>Fumie Yamashita</a:t>
            </a:r>
            <a:r>
              <a:rPr kumimoji="1" lang="en-US" altLang="ja-JP" sz="2400" b="1" dirty="0" smtClean="0">
                <a:latin typeface="Cambria" panose="02040503050406030204" pitchFamily="18" charset="0"/>
              </a:rPr>
              <a:t>, </a:t>
            </a:r>
          </a:p>
          <a:p>
            <a:r>
              <a:rPr lang="en-US" altLang="ja-JP" sz="2400" b="1" dirty="0">
                <a:latin typeface="Cambria" panose="02040503050406030204" pitchFamily="18" charset="0"/>
              </a:rPr>
              <a:t> </a:t>
            </a:r>
            <a:r>
              <a:rPr lang="en-US" altLang="ja-JP" sz="2400" b="1" dirty="0" smtClean="0">
                <a:latin typeface="Cambria" panose="02040503050406030204" pitchFamily="18" charset="0"/>
              </a:rPr>
              <a:t>                                      </a:t>
            </a:r>
            <a:r>
              <a:rPr lang="en-US" altLang="ja-JP" sz="2400" b="1" dirty="0" err="1" smtClean="0">
                <a:latin typeface="Cambria" panose="02040503050406030204" pitchFamily="18" charset="0"/>
              </a:rPr>
              <a:t>Marika</a:t>
            </a:r>
            <a:r>
              <a:rPr lang="en-US" altLang="ja-JP" sz="2400" b="1" dirty="0" smtClean="0">
                <a:latin typeface="Cambria" panose="02040503050406030204" pitchFamily="18" charset="0"/>
              </a:rPr>
              <a:t> </a:t>
            </a:r>
            <a:r>
              <a:rPr lang="en-US" altLang="ja-JP" sz="2400" b="1" dirty="0" err="1" smtClean="0">
                <a:latin typeface="Cambria" panose="02040503050406030204" pitchFamily="18" charset="0"/>
              </a:rPr>
              <a:t>Tashima</a:t>
            </a:r>
            <a:r>
              <a:rPr lang="en-US" altLang="ja-JP" sz="2400" b="1" dirty="0" smtClean="0">
                <a:latin typeface="Cambria" panose="02040503050406030204" pitchFamily="18" charset="0"/>
              </a:rPr>
              <a:t>,</a:t>
            </a:r>
          </a:p>
          <a:p>
            <a:r>
              <a:rPr lang="en-US" altLang="ja-JP" sz="2400" b="1" dirty="0" smtClean="0">
                <a:latin typeface="Cambria" panose="02040503050406030204" pitchFamily="18" charset="0"/>
              </a:rPr>
              <a:t>                                       Viktor </a:t>
            </a:r>
            <a:r>
              <a:rPr lang="en-US" altLang="ja-JP" sz="2400" b="1" dirty="0" err="1">
                <a:latin typeface="Cambria" panose="02040503050406030204" pitchFamily="18" charset="0"/>
              </a:rPr>
              <a:t>Granstr</a:t>
            </a:r>
            <a:r>
              <a:rPr lang="en-US" altLang="ja-JP" sz="2400" b="1" dirty="0" err="1">
                <a:latin typeface="Cambria" panose="02040503050406030204" pitchFamily="18" charset="0"/>
                <a:ea typeface="MS Mincho" panose="02020609040205080304" pitchFamily="49" charset="-128"/>
              </a:rPr>
              <a:t>öm</a:t>
            </a:r>
            <a:endParaRPr kumimoji="1" lang="en-US" altLang="ja-JP" sz="2400" b="1" dirty="0">
              <a:latin typeface="Cambria" panose="02040503050406030204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11152" y="4437112"/>
            <a:ext cx="6552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err="1" smtClean="0">
                <a:latin typeface="Cambria" panose="02040503050406030204" pitchFamily="18" charset="0"/>
              </a:rPr>
              <a:t>Retzius</a:t>
            </a:r>
            <a:r>
              <a:rPr lang="en-US" altLang="ja-JP" sz="2400" b="1" dirty="0" smtClean="0">
                <a:latin typeface="Cambria" panose="02040503050406030204" pitchFamily="18" charset="0"/>
              </a:rPr>
              <a:t> V</a:t>
            </a:r>
            <a:r>
              <a:rPr lang="sv-SE" altLang="ja-JP" sz="2400" b="1" dirty="0" smtClean="0">
                <a:latin typeface="Cambria" panose="02040503050406030204" pitchFamily="18" charset="0"/>
              </a:rPr>
              <a:t>äg 3, 171 65 Solna, Sweden</a:t>
            </a:r>
          </a:p>
          <a:p>
            <a:r>
              <a:rPr kumimoji="1" lang="sv-SE" altLang="ja-JP" sz="2400" b="1" dirty="0" smtClean="0">
                <a:latin typeface="Cambria" panose="02040503050406030204" pitchFamily="18" charset="0"/>
              </a:rPr>
              <a:t>TEL: </a:t>
            </a:r>
            <a:r>
              <a:rPr kumimoji="1" lang="en-US" altLang="ja-JP" sz="2400" b="1" dirty="0" smtClean="0">
                <a:latin typeface="Cambria" panose="02040503050406030204" pitchFamily="18" charset="0"/>
              </a:rPr>
              <a:t>+46-8-5258-4561</a:t>
            </a:r>
          </a:p>
          <a:p>
            <a:r>
              <a:rPr lang="en-US" altLang="ja-JP" sz="2400" b="1" dirty="0" smtClean="0">
                <a:latin typeface="Cambria" panose="02040503050406030204" pitchFamily="18" charset="0"/>
              </a:rPr>
              <a:t>FAX: +46-8-31-38-86</a:t>
            </a:r>
          </a:p>
          <a:p>
            <a:r>
              <a:rPr kumimoji="1" lang="en-US" altLang="ja-JP" sz="2400" b="1" dirty="0" smtClean="0">
                <a:latin typeface="Cambria" panose="02040503050406030204" pitchFamily="18" charset="0"/>
              </a:rPr>
              <a:t>E-mail: jsps-sto@jsps-sto.com</a:t>
            </a:r>
          </a:p>
          <a:p>
            <a:r>
              <a:rPr lang="en-US" altLang="ja-JP" sz="2400" b="1" dirty="0" smtClean="0">
                <a:latin typeface="Cambria" panose="02040503050406030204" pitchFamily="18" charset="0"/>
              </a:rPr>
              <a:t>http://www.jsps-sto.com</a:t>
            </a:r>
          </a:p>
          <a:p>
            <a:r>
              <a:rPr lang="en-US" altLang="ja-JP" sz="2400" b="1" dirty="0">
                <a:latin typeface="Cambria" panose="02040503050406030204" pitchFamily="18" charset="0"/>
              </a:rPr>
              <a:t>Facebook : JSPS Stockholm </a:t>
            </a:r>
            <a:r>
              <a:rPr lang="en-US" altLang="ja-JP" sz="2400" b="1" dirty="0" smtClean="0">
                <a:latin typeface="Cambria" panose="02040503050406030204" pitchFamily="18" charset="0"/>
              </a:rPr>
              <a:t>Office</a:t>
            </a:r>
            <a:endParaRPr lang="en-US" altLang="ja-JP" sz="2400" b="1" dirty="0">
              <a:latin typeface="Cambria" panose="02040503050406030204" pitchFamily="18" charset="0"/>
            </a:endParaRPr>
          </a:p>
        </p:txBody>
      </p:sp>
      <p:pic>
        <p:nvPicPr>
          <p:cNvPr id="2050" name="Picture 2" descr="J:\18. JSPS LOGO\JSPS LOGO\Symbol\7-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7078" y1="30027" x2="27078" y2="30027"/>
                        <a14:foregroundMark x1="43253" y1="37087" x2="43253" y2="37087"/>
                        <a14:foregroundMark x1="73101" y1="68275" x2="73101" y2="68275"/>
                        <a14:foregroundMark x1="36997" y1="64075" x2="36997" y2="64075"/>
                        <a14:foregroundMark x1="39500" y1="24665" x2="39500" y2="24665"/>
                        <a14:foregroundMark x1="33691" y1="27971" x2="33691" y2="27971"/>
                        <a14:foregroundMark x1="29937" y1="25469" x2="29937" y2="25469"/>
                        <a14:foregroundMark x1="33691" y1="24665" x2="33691" y2="24665"/>
                        <a14:backgroundMark x1="10009" y1="4736" x2="10009" y2="4736"/>
                        <a14:backgroundMark x1="8400" y1="6345" x2="8400" y2="6345"/>
                        <a14:backgroundMark x1="89366" y1="5987" x2="89366" y2="5987"/>
                        <a14:backgroundMark x1="93029" y1="95264" x2="93029" y2="95264"/>
                        <a14:backgroundMark x1="12511" y1="92761" x2="12511" y2="92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598" y="188640"/>
            <a:ext cx="1684890" cy="168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2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Wistaria</Template>
  <TotalTime>2833</TotalTime>
  <Words>323</Words>
  <Application>Microsoft Office PowerPoint</Application>
  <PresentationFormat>画面に合わせる (4:3)</PresentationFormat>
  <Paragraphs>74</Paragraphs>
  <Slides>8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6" baseType="lpstr">
      <vt:lpstr>MS Mincho</vt:lpstr>
      <vt:lpstr>ＭＳ Ｐゴシック</vt:lpstr>
      <vt:lpstr>Arial</vt:lpstr>
      <vt:lpstr>Calibri</vt:lpstr>
      <vt:lpstr>Cambria</vt:lpstr>
      <vt:lpstr>Times New Roman</vt:lpstr>
      <vt:lpstr>Wingdings</vt:lpstr>
      <vt:lpstr>Office ​​テーマ</vt:lpstr>
      <vt:lpstr>PowerPoint プレゼンテーション</vt:lpstr>
      <vt:lpstr>PowerPoint プレゼンテーション</vt:lpstr>
      <vt:lpstr>PowerPoint プレゼンテーション</vt:lpstr>
      <vt:lpstr>Process for the establishment of  Alumni Club in Norway</vt:lpstr>
      <vt:lpstr>The expected results of Alumni Club in Norway ①</vt:lpstr>
      <vt:lpstr>The expected results of Alumni Club in Norway ②</vt:lpstr>
      <vt:lpstr>＜Activity Plan＞ May 2018,  Board meeting September 2018,  Kick-off meeting December 2018,  Call for BRIDGE Fellowship Applications FY2019 January 2019, Board meeting and General Assembly +                         Norway-Japan Academic Network March 2019,  Deadline for BRIDGE Fellowship Applications FY2019</vt:lpstr>
      <vt:lpstr>PowerPoint プレゼンテーション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JSPS3</dc:creator>
  <cp:lastModifiedBy>jsps6</cp:lastModifiedBy>
  <cp:revision>265</cp:revision>
  <cp:lastPrinted>2018-01-29T08:35:51Z</cp:lastPrinted>
  <dcterms:created xsi:type="dcterms:W3CDTF">2014-06-27T18:03:13Z</dcterms:created>
  <dcterms:modified xsi:type="dcterms:W3CDTF">2018-01-29T08:36:12Z</dcterms:modified>
</cp:coreProperties>
</file>