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86" r:id="rId10"/>
    <p:sldId id="279" r:id="rId11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3261-815C-4005-AF57-CD3B54DA733B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62ECD-F7A1-41AD-BDB7-568CB201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86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9DBE3-EDC8-4D93-8519-CD293889730F}" type="datetimeFigureOut">
              <a:rPr kumimoji="1" lang="ja-JP" altLang="en-US" smtClean="0"/>
              <a:t>2018/1/22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6F7F0-6A2F-41D0-8170-F3DE88BB7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38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F7F0-6A2F-41D0-8170-F3DE88BB7D1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955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5AE81-40D2-4E75-80FF-76EA89344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1/22/2018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.emb-japan.go.jp/mex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tudyjapan.go.jp/en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735" y="277475"/>
            <a:ext cx="7406640" cy="4365246"/>
          </a:xfrm>
        </p:spPr>
        <p:txBody>
          <a:bodyPr>
            <a:normAutofit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Japanese </a:t>
            </a:r>
            <a:r>
              <a:rPr lang="nb-NO" dirty="0" err="1" smtClean="0"/>
              <a:t>Government</a:t>
            </a:r>
            <a:r>
              <a:rPr lang="nb-NO" dirty="0"/>
              <a:t> </a:t>
            </a:r>
            <a:r>
              <a:rPr lang="nb-NO" dirty="0" err="1" smtClean="0"/>
              <a:t>Scholarship</a:t>
            </a:r>
            <a:r>
              <a:rPr lang="nb-NO" dirty="0" smtClean="0"/>
              <a:t> Programs</a:t>
            </a:r>
            <a:br>
              <a:rPr lang="nb-NO" dirty="0" smtClean="0"/>
            </a:br>
            <a:r>
              <a:rPr lang="nb-NO" dirty="0" smtClean="0"/>
              <a:t>(MEXT-</a:t>
            </a:r>
            <a:r>
              <a:rPr lang="nb-NO" dirty="0" err="1" smtClean="0"/>
              <a:t>scholarship</a:t>
            </a:r>
            <a:r>
              <a:rPr lang="nb-NO" dirty="0" smtClean="0"/>
              <a:t> programs)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en-GB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07426" y="4581128"/>
            <a:ext cx="2396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4581129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Embassy of Japan in Norway</a:t>
            </a:r>
          </a:p>
          <a:p>
            <a:r>
              <a:rPr kumimoji="1" lang="en-US" altLang="ja-JP" sz="2400" dirty="0" smtClean="0"/>
              <a:t>Culture and Information Section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802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0"/>
            <a:ext cx="7848872" cy="19168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ja-JP" sz="1700" dirty="0" smtClean="0">
              <a:solidFill>
                <a:srgbClr val="080704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3800" dirty="0" smtClean="0">
                <a:solidFill>
                  <a:srgbClr val="080704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www.no.emb-japan.go.jp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3800" dirty="0" smtClean="0">
                <a:solidFill>
                  <a:srgbClr val="080704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www.facebook.com/japansambassade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nb-NO" altLang="ja-JP" sz="2500" dirty="0" smtClean="0">
                <a:solidFill>
                  <a:srgbClr val="080704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info@os.mofa.go.jp</a:t>
            </a:r>
            <a:endParaRPr lang="en-US" altLang="ja-JP" sz="2500" dirty="0" smtClean="0">
              <a:solidFill>
                <a:srgbClr val="080704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pic>
        <p:nvPicPr>
          <p:cNvPr id="5" name="Picture 2" descr="http://akershuseiendom.no/assets/project_media/1251-232c4dec45aaacea25c2d692ab44ad90-normal/hksagenda2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7440818" cy="472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2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MEXT-</a:t>
            </a:r>
            <a:r>
              <a:rPr lang="nb-NO" dirty="0" err="1" smtClean="0"/>
              <a:t>Scholarship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ja-JP" b="1" dirty="0" err="1">
                <a:latin typeface="Calibri" panose="020F0502020204030204" pitchFamily="34" charset="0"/>
                <a:cs typeface="Calibri" panose="020F0502020204030204" pitchFamily="34" charset="0"/>
              </a:rPr>
              <a:t>Monbukagakusho</a:t>
            </a:r>
            <a:endParaRPr lang="en-US" altLang="ja-JP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(Ministry of Education, Culture, Sports, Science and </a:t>
            </a: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Technology in Japan: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MEXT) </a:t>
            </a:r>
            <a:endParaRPr lang="en-US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offers three different types of scholarship for Norwegian applicants (Embassy Recommendation):</a:t>
            </a:r>
          </a:p>
          <a:p>
            <a:r>
              <a:rPr lang="nn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nn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Japanese studies student </a:t>
            </a:r>
            <a:endParaRPr lang="nn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n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nn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nn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undergraduate</a:t>
            </a:r>
            <a:r>
              <a:rPr lang="nn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 student</a:t>
            </a:r>
            <a:endParaRPr lang="nn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n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nn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nn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nn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student </a:t>
            </a:r>
            <a:endParaRPr lang="nn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altLang="ja-JP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0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ja-JP" sz="3200" dirty="0" smtClean="0">
                <a:latin typeface="Verdana" pitchFamily="34" charset="0"/>
              </a:rPr>
              <a:t>A. </a:t>
            </a:r>
            <a:r>
              <a:rPr lang="de-DE" altLang="ja-JP" sz="3200" dirty="0" err="1" smtClean="0"/>
              <a:t>Scholarship</a:t>
            </a:r>
            <a:r>
              <a:rPr lang="de-DE" altLang="ja-JP" sz="3200" dirty="0" smtClean="0"/>
              <a:t> </a:t>
            </a:r>
            <a:r>
              <a:rPr lang="de-DE" altLang="ja-JP" sz="3200" dirty="0" err="1" smtClean="0"/>
              <a:t>for</a:t>
            </a:r>
            <a:r>
              <a:rPr lang="de-DE" altLang="ja-JP" sz="3200" dirty="0" smtClean="0"/>
              <a:t> </a:t>
            </a:r>
            <a:r>
              <a:rPr lang="de-DE" altLang="ja-JP" sz="3200" dirty="0" err="1" smtClean="0"/>
              <a:t>Japanese</a:t>
            </a:r>
            <a:r>
              <a:rPr lang="de-DE" altLang="ja-JP" sz="3200" dirty="0" smtClean="0"/>
              <a:t> </a:t>
            </a:r>
            <a:r>
              <a:rPr lang="de-DE" altLang="ja-JP" sz="3200" dirty="0" err="1" smtClean="0"/>
              <a:t>studies</a:t>
            </a:r>
            <a:r>
              <a:rPr lang="de-DE" altLang="ja-JP" sz="3200" dirty="0" smtClean="0"/>
              <a:t> </a:t>
            </a:r>
            <a:r>
              <a:rPr lang="de-DE" altLang="ja-JP" sz="3200" dirty="0" err="1" smtClean="0"/>
              <a:t>student</a:t>
            </a:r>
            <a:endParaRPr lang="en-US" altLang="ja-JP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700808"/>
            <a:ext cx="7848997" cy="4852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Norwegian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students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wish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a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Duration: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academic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de-DE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Stipend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ca. JPY 117 000 (ca. NOK 9.000) per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month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plus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tuition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Round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trip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air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tickets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provided</a:t>
            </a:r>
            <a:r>
              <a:rPr lang="de-DE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nb-NO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nb-NO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Application/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examination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spring,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selected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students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arrive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Japan in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autumn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same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The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schedule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be given by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host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during </a:t>
            </a:r>
            <a:r>
              <a:rPr lang="nb-NO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summer. </a:t>
            </a:r>
            <a:endParaRPr lang="de-DE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89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259632" y="188913"/>
            <a:ext cx="720015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(1) Norwegian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citizenship</a:t>
            </a:r>
            <a:endParaRPr lang="nb-NO" altLang="ja-JP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Age limit: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18 and 30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endParaRPr lang="nb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 (3)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undergraduate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) student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studying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in a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field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to Japanese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culture.d</a:t>
            </a:r>
            <a:endParaRPr lang="nb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 (4) 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studying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ufficient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Japanese proficiency </a:t>
            </a:r>
            <a:r>
              <a:rPr lang="en-US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for the university education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nb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apply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nb-NO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>
                <a:latin typeface="Calibri" panose="020F0502020204030204" pitchFamily="34" charset="0"/>
                <a:cs typeface="Calibri" panose="020F0502020204030204" pitchFamily="34" charset="0"/>
              </a:rPr>
              <a:t>”Application Guidelines” 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forms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downloaded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from Japanese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embassy’s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website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altLang="ja-JP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</a:t>
            </a:r>
            <a:r>
              <a:rPr lang="nb-NO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://www.no.emb-japan.go.jp/mext</a:t>
            </a:r>
            <a:r>
              <a:rPr lang="nb-NO" altLang="ja-JP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altLang="ja-JP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Application deadline: </a:t>
            </a:r>
            <a:r>
              <a:rPr lang="nb-NO" altLang="ja-JP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mid</a:t>
            </a:r>
            <a:r>
              <a:rPr lang="nb-NO" altLang="ja-JP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February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altLang="ja-JP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Written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examinations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interview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organized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Japanese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embassy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towards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February</a:t>
            </a:r>
            <a:r>
              <a:rPr lang="nb-NO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ja-JP" altLang="nb-NO" dirty="0">
                <a:latin typeface="Calibri" panose="020F0502020204030204" pitchFamily="34" charset="0"/>
                <a:cs typeface="Calibri" panose="020F0502020204030204" pitchFamily="34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4774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74638"/>
            <a:ext cx="8172400" cy="1143000"/>
          </a:xfrm>
        </p:spPr>
        <p:txBody>
          <a:bodyPr/>
          <a:lstStyle/>
          <a:p>
            <a:pPr eaLnBrk="1" hangingPunct="1"/>
            <a:r>
              <a:rPr lang="en-US" altLang="ja-JP" sz="3200" b="1" dirty="0" smtClean="0"/>
              <a:t>B. Scholarship for undergraduate student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600200"/>
            <a:ext cx="77152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Duration: 5 years (with possibility of extension) undergraduate education (humanity, social science, natural science, technology , medicine, etc.) </a:t>
            </a:r>
          </a:p>
          <a:p>
            <a:pPr>
              <a:lnSpc>
                <a:spcPct val="90000"/>
              </a:lnSpc>
            </a:pPr>
            <a:endParaRPr lang="de-DE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First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de-DE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preliminary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Grant: Ca. JPY 117 000 (ca. NOK 9.000) per month plus tuition. Round trip air tickets provided.</a:t>
            </a:r>
          </a:p>
          <a:p>
            <a:pPr>
              <a:lnSpc>
                <a:spcPct val="90000"/>
              </a:lnSpc>
            </a:pPr>
            <a:endParaRPr lang="nb-NO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 limit: </a:t>
            </a:r>
            <a:r>
              <a:rPr lang="nb-NO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17 and 22 </a:t>
            </a:r>
            <a:r>
              <a:rPr lang="nb-NO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DE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92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ja-JP" sz="3200" b="1" dirty="0" smtClean="0"/>
              <a:t>C. Scholarship for research student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600200"/>
            <a:ext cx="77152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Scholarship for Maximum </a:t>
            </a:r>
            <a:r>
              <a:rPr lang="en-US" altLang="ja-JP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 years for graduate school level education and research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major in field of </a:t>
            </a:r>
            <a:r>
              <a:rPr lang="en-US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speciality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(humanity, social science, natural science, technology, medicine, etc.) </a:t>
            </a:r>
          </a:p>
          <a:p>
            <a:pPr eaLnBrk="1" hangingPunct="1">
              <a:lnSpc>
                <a:spcPct val="80000"/>
              </a:lnSpc>
            </a:pP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Grant: ca. JPY 143.000 (ca. NOK 11.000)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plus tuition. Roundtrip air tickets provided.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58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43609" y="836712"/>
            <a:ext cx="7776864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u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Study starts: In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pril or September </a:t>
            </a:r>
          </a:p>
          <a:p>
            <a:pPr eaLnBrk="1" hangingPunct="1">
              <a:lnSpc>
                <a:spcPct val="80000"/>
              </a:lnSpc>
            </a:pP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Applicants can apply for up to three specific universities in priority order, or sent an open application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nb-NO" altLang="ja-JP" sz="2400" b="1" dirty="0" smtClean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nb-NO" altLang="ja-JP" sz="24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  <a:r>
              <a:rPr lang="nb-NO" altLang="ja-JP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endParaRPr lang="de-DE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Bachelor‘s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degree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equivalent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college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høgskole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Willing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receive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guidance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de-DE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de-DE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 limit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under 35 </a:t>
            </a:r>
            <a:r>
              <a:rPr lang="nb-NO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altLang="ja-JP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lang="nb-NO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nb-NO" altLang="ja-JP" sz="2400" b="1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ja-JP" sz="2400" b="1" dirty="0" smtClean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1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620713"/>
            <a:ext cx="7849567" cy="5513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Application deadline</a:t>
            </a:r>
            <a:r>
              <a:rPr lang="nb-NO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for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nb-NO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nb-NO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nb-NO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undergraduate</a:t>
            </a:r>
            <a:r>
              <a:rPr lang="nb-NO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student and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Scholarship for research student</a:t>
            </a:r>
            <a:endParaRPr lang="en-US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Late spring – early summer (May – July)</a:t>
            </a:r>
          </a:p>
          <a:p>
            <a:pPr eaLnBrk="1" hangingPunct="1">
              <a:buFont typeface="Wingdings" pitchFamily="2" charset="2"/>
              <a:buNone/>
            </a:pPr>
            <a:endParaRPr lang="nb-NO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nb-NO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Further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information will be announced at </a:t>
            </a: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Japanese embassy’s website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around March-April.</a:t>
            </a:r>
            <a:endParaRPr lang="nb-NO" altLang="ja-JP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15616" y="764703"/>
            <a:ext cx="77048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en-US" altLang="ja-JP" sz="3600" dirty="0" smtClean="0">
              <a:latin typeface="Calibri" panose="020F0502020204030204" pitchFamily="34" charset="0"/>
            </a:endParaRPr>
          </a:p>
          <a:p>
            <a:endParaRPr kumimoji="1" lang="en-US" altLang="ja-JP" sz="3600" dirty="0">
              <a:latin typeface="Calibri" panose="020F0502020204030204" pitchFamily="34" charset="0"/>
            </a:endParaRPr>
          </a:p>
          <a:p>
            <a:r>
              <a:rPr kumimoji="1" lang="en-US" altLang="ja-JP" sz="4000" dirty="0" smtClean="0">
                <a:latin typeface="Calibri" panose="020F0502020204030204" pitchFamily="34" charset="0"/>
              </a:rPr>
              <a:t>Study in Japan Website:</a:t>
            </a:r>
          </a:p>
          <a:p>
            <a:r>
              <a:rPr kumimoji="1" lang="en-US" altLang="ja-JP" sz="2800" dirty="0">
                <a:latin typeface="Calibri" panose="020F0502020204030204" pitchFamily="34" charset="0"/>
                <a:hlinkClick r:id="rId2"/>
              </a:rPr>
              <a:t>http://</a:t>
            </a:r>
            <a:r>
              <a:rPr kumimoji="1" lang="en-US" altLang="ja-JP" sz="2800" dirty="0" smtClean="0">
                <a:latin typeface="Calibri" panose="020F0502020204030204" pitchFamily="34" charset="0"/>
                <a:hlinkClick r:id="rId2"/>
              </a:rPr>
              <a:t>www.studyjapan.go.jp/en/index.html</a:t>
            </a: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endParaRPr kumimoji="1" lang="en-US" altLang="ja-JP" sz="2800" dirty="0">
              <a:latin typeface="Calibri" panose="020F0502020204030204" pitchFamily="34" charset="0"/>
            </a:endParaRPr>
          </a:p>
          <a:p>
            <a:r>
              <a:rPr kumimoji="1" lang="en-US" altLang="ja-JP" sz="2800" dirty="0" smtClean="0">
                <a:latin typeface="Calibri" panose="020F0502020204030204" pitchFamily="34" charset="0"/>
              </a:rPr>
              <a:t>&gt;Japanese </a:t>
            </a:r>
            <a:r>
              <a:rPr kumimoji="1" lang="en-US" altLang="ja-JP" sz="2800" dirty="0">
                <a:latin typeface="Calibri" panose="020F0502020204030204" pitchFamily="34" charset="0"/>
              </a:rPr>
              <a:t>Government (</a:t>
            </a:r>
            <a:r>
              <a:rPr kumimoji="1" lang="en-US" altLang="ja-JP" sz="2800" dirty="0" err="1">
                <a:latin typeface="Calibri" panose="020F0502020204030204" pitchFamily="34" charset="0"/>
              </a:rPr>
              <a:t>Monbukagakusho</a:t>
            </a:r>
            <a:r>
              <a:rPr kumimoji="1" lang="en-US" altLang="ja-JP" sz="2800" dirty="0">
                <a:latin typeface="Calibri" panose="020F0502020204030204" pitchFamily="34" charset="0"/>
              </a:rPr>
              <a:t>) Scholarship </a:t>
            </a:r>
            <a:r>
              <a:rPr kumimoji="1" lang="en-US" altLang="ja-JP" sz="2800" dirty="0" smtClean="0">
                <a:latin typeface="Calibri" panose="020F0502020204030204" pitchFamily="34" charset="0"/>
              </a:rPr>
              <a:t>Students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08721"/>
            <a:ext cx="1387791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39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198</TotalTime>
  <Words>321</Words>
  <Application>Microsoft Office PowerPoint</Application>
  <PresentationFormat>画面に合わせる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HGｺﾞｼｯｸE</vt:lpstr>
      <vt:lpstr>ＭＳ Ｐゴシック</vt:lpstr>
      <vt:lpstr>Calibri</vt:lpstr>
      <vt:lpstr>Gill Sans MT</vt:lpstr>
      <vt:lpstr>Verdana</vt:lpstr>
      <vt:lpstr>Wingdings</vt:lpstr>
      <vt:lpstr>Wingdings 2</vt:lpstr>
      <vt:lpstr>Solstice</vt:lpstr>
      <vt:lpstr> Japanese Government Scholarship Programs (MEXT-scholarship programs)  </vt:lpstr>
      <vt:lpstr>MEXT-Scholarship</vt:lpstr>
      <vt:lpstr>A. Scholarship for Japanese studies student</vt:lpstr>
      <vt:lpstr>PowerPoint プレゼンテーション</vt:lpstr>
      <vt:lpstr>B. Scholarship for undergraduate student</vt:lpstr>
      <vt:lpstr>C. Scholarship for research student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MEXT-stipend 2015 2. Working Holiday 3. Talekonkurranse</dc:title>
  <dc:creator>Henrik Thon Bardum</dc:creator>
  <cp:lastModifiedBy>jsps6</cp:lastModifiedBy>
  <cp:revision>37</cp:revision>
  <cp:lastPrinted>2018-01-22T13:05:45Z</cp:lastPrinted>
  <dcterms:created xsi:type="dcterms:W3CDTF">2015-01-23T09:06:32Z</dcterms:created>
  <dcterms:modified xsi:type="dcterms:W3CDTF">2018-01-22T13:06:12Z</dcterms:modified>
</cp:coreProperties>
</file>