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334" r:id="rId2"/>
    <p:sldId id="325" r:id="rId3"/>
    <p:sldId id="326" r:id="rId4"/>
    <p:sldId id="295" r:id="rId5"/>
    <p:sldId id="335" r:id="rId6"/>
    <p:sldId id="342" r:id="rId7"/>
    <p:sldId id="346" r:id="rId8"/>
    <p:sldId id="345" r:id="rId9"/>
    <p:sldId id="321" r:id="rId10"/>
    <p:sldId id="331" r:id="rId11"/>
    <p:sldId id="286" r:id="rId12"/>
  </p:sldIdLst>
  <p:sldSz cx="9144000" cy="6858000" type="screen4x3"/>
  <p:notesSz cx="6669088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4" userDrawn="1">
          <p15:clr>
            <a:srgbClr val="A4A3A4"/>
          </p15:clr>
        </p15:guide>
        <p15:guide id="2" pos="2082" userDrawn="1">
          <p15:clr>
            <a:srgbClr val="A4A3A4"/>
          </p15:clr>
        </p15:guide>
        <p15:guide id="3" orient="horz" pos="3112" userDrawn="1">
          <p15:clr>
            <a:srgbClr val="A4A3A4"/>
          </p15:clr>
        </p15:guide>
        <p15:guide id="4" pos="2080" userDrawn="1">
          <p15:clr>
            <a:srgbClr val="A4A3A4"/>
          </p15:clr>
        </p15:guide>
        <p15:guide id="5" orient="horz" pos="3110" userDrawn="1">
          <p15:clr>
            <a:srgbClr val="A4A3A4"/>
          </p15:clr>
        </p15:guide>
        <p15:guide id="6" pos="2103" userDrawn="1">
          <p15:clr>
            <a:srgbClr val="A4A3A4"/>
          </p15:clr>
        </p15:guide>
        <p15:guide id="7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2DA"/>
    <a:srgbClr val="FF3300"/>
    <a:srgbClr val="FF66CC"/>
    <a:srgbClr val="FCEDDC"/>
    <a:srgbClr val="FEDFDA"/>
    <a:srgbClr val="FBE3DD"/>
    <a:srgbClr val="FFFED2"/>
    <a:srgbClr val="7D3348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9132" autoAdjust="0"/>
    <p:restoredTop sz="93878" autoAdjust="0"/>
  </p:normalViewPr>
  <p:slideViewPr>
    <p:cSldViewPr>
      <p:cViewPr varScale="1">
        <p:scale>
          <a:sx n="111" d="100"/>
          <a:sy n="111" d="100"/>
        </p:scale>
        <p:origin x="13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180" y="-102"/>
      </p:cViewPr>
      <p:guideLst>
        <p:guide orient="horz" pos="3114"/>
        <p:guide pos="2082"/>
        <p:guide orient="horz" pos="3112"/>
        <p:guide pos="2080"/>
        <p:guide orient="horz" pos="3110"/>
        <p:guide pos="2103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3634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777608" y="0"/>
            <a:ext cx="2889938" cy="493634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r">
              <a:defRPr sz="1200"/>
            </a:lvl1pPr>
          </a:lstStyle>
          <a:p>
            <a:fld id="{6AEF5879-42F2-46D1-AB88-05917D7D5B5B}" type="datetimeFigureOut">
              <a:rPr kumimoji="1" lang="ja-JP" altLang="en-US" smtClean="0"/>
              <a:t>2018/1/22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7316"/>
            <a:ext cx="2889938" cy="493634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777608" y="9377316"/>
            <a:ext cx="2889938" cy="493634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r">
              <a:defRPr sz="1200"/>
            </a:lvl1pPr>
          </a:lstStyle>
          <a:p>
            <a:fld id="{0A9B75EE-11C3-48FC-A37A-591979A27E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917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3634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3634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r">
              <a:defRPr sz="1200"/>
            </a:lvl1pPr>
          </a:lstStyle>
          <a:p>
            <a:fld id="{F84F4377-8186-4682-949E-301F47E006BF}" type="datetimeFigureOut">
              <a:rPr kumimoji="1" lang="ja-JP" altLang="en-US" smtClean="0"/>
              <a:t>2018/1/22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56" tIns="45528" rIns="91056" bIns="4552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6909" y="4689518"/>
            <a:ext cx="5335270" cy="4442699"/>
          </a:xfrm>
          <a:prstGeom prst="rect">
            <a:avLst/>
          </a:prstGeom>
        </p:spPr>
        <p:txBody>
          <a:bodyPr vert="horz" lIns="91056" tIns="45528" rIns="91056" bIns="4552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7316"/>
            <a:ext cx="2889938" cy="493634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77608" y="9377316"/>
            <a:ext cx="2889938" cy="493634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r">
              <a:defRPr sz="1200"/>
            </a:lvl1pPr>
          </a:lstStyle>
          <a:p>
            <a:fld id="{C28BF741-FEFA-4FA9-BFFE-2BB4644C5D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85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600" dirty="0"/>
              <a:t>Good morning, ladies and gentlemen. My name is </a:t>
            </a:r>
            <a:r>
              <a:rPr lang="en-US" altLang="ja-JP" sz="1600" dirty="0" err="1"/>
              <a:t>Tadaharu</a:t>
            </a:r>
            <a:r>
              <a:rPr lang="en-US" altLang="ja-JP" sz="1600" dirty="0"/>
              <a:t> </a:t>
            </a:r>
            <a:r>
              <a:rPr lang="en-US" altLang="ja-JP" sz="1600" dirty="0" err="1"/>
              <a:t>Tsumoto</a:t>
            </a:r>
            <a:r>
              <a:rPr lang="en-US" altLang="ja-JP" sz="1600" dirty="0"/>
              <a:t>, Director of JSPS Stockholm Office. It is my great pleasure to see this Japan-Denmark Workshop on Biomass Research here in Technical University of Denmark today. As one of the supporters of this symposium, I would like to thank everyone here for joining this workshop today, and to introduce activities of JSPS and JSPS Stockholm Office.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F741-FEFA-4FA9-BFFE-2BB4644C5DA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04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559">
              <a:defRPr/>
            </a:pPr>
            <a:r>
              <a:rPr lang="en-US" altLang="ja-JP" sz="1800" dirty="0"/>
              <a:t>Thirdly, JSPS has Bilateral Programs.</a:t>
            </a:r>
          </a:p>
          <a:p>
            <a:pPr defTabSz="910559">
              <a:defRPr/>
            </a:pPr>
            <a:r>
              <a:rPr lang="en-US" altLang="ja-JP" sz="1800" dirty="0"/>
              <a:t>The aim of the programs is to form sustained networks which have evolved from individual scientist exchanges.</a:t>
            </a:r>
          </a:p>
          <a:p>
            <a:pPr defTabSz="910559">
              <a:defRPr/>
            </a:pPr>
            <a:endParaRPr lang="en-US" altLang="ja-JP" sz="1800" dirty="0"/>
          </a:p>
          <a:p>
            <a:pPr defTabSz="910559">
              <a:defRPr/>
            </a:pPr>
            <a:r>
              <a:rPr lang="en-US" altLang="ja-JP" sz="1800" dirty="0"/>
              <a:t>JSPS promotes international scientific exchanges between Japan and counterpart countries in accordance with agreements. In Sweden, STINT is our partner agency, and the programs take the form of joint seminars.</a:t>
            </a:r>
          </a:p>
          <a:p>
            <a:pPr defTabSz="910559">
              <a:defRPr/>
            </a:pPr>
            <a:endParaRPr lang="en-US" altLang="ja-JP" sz="1800" dirty="0"/>
          </a:p>
          <a:p>
            <a:pPr defTabSz="910559">
              <a:defRPr/>
            </a:pPr>
            <a:r>
              <a:rPr lang="en-US" altLang="ja-JP" sz="1800" dirty="0"/>
              <a:t>In addition to that, JSPS has another scheme for joint projects or seminars named “Open Partnership Joint Research Projects/Seminars”. That provides Japanese researchers an opportunity to do a joint research project or a seminar with researchers around the world.</a:t>
            </a:r>
          </a:p>
          <a:p>
            <a:pPr defTabSz="910559">
              <a:defRPr/>
            </a:pPr>
            <a:endParaRPr lang="en-US" altLang="ja-JP" sz="1800" dirty="0"/>
          </a:p>
          <a:p>
            <a:pPr defTabSz="910559">
              <a:defRPr/>
            </a:pPr>
            <a:r>
              <a:rPr lang="en-US" altLang="ja-JP" sz="1800" dirty="0"/>
              <a:t>Fourthly, JSPS has Core-to Core Program. This program is designed to create world-class research hubs in cutting-edge research fields and establish sustainable collaborative relations among research institutions in Japan and around the world.</a:t>
            </a:r>
          </a:p>
          <a:p>
            <a:pPr defTabSz="910559">
              <a:defRPr/>
            </a:pPr>
            <a:endParaRPr lang="en-US" altLang="ja-JP" sz="1800" dirty="0"/>
          </a:p>
          <a:p>
            <a:pPr defTabSz="910559">
              <a:defRPr/>
            </a:pPr>
            <a:r>
              <a:rPr lang="en-US" altLang="ja-JP" sz="1800" dirty="0"/>
              <a:t>We hope that you will apply these programs with Japanese researchers and enjoy your collaborative research!</a:t>
            </a:r>
          </a:p>
          <a:p>
            <a:pPr defTabSz="910559">
              <a:defRPr/>
            </a:pPr>
            <a:r>
              <a:rPr lang="en-US" altLang="ja-JP" sz="1800" dirty="0"/>
              <a:t>Then, after you received support by these programs, we hope you will participate in the JSPS Alumni Club and continuously strengthen the collaborative relation with Japan.</a:t>
            </a:r>
          </a:p>
          <a:p>
            <a:pPr defTabSz="910559">
              <a:defRPr/>
            </a:pPr>
            <a:endParaRPr lang="en-US" altLang="ja-JP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F741-FEFA-4FA9-BFFE-2BB4644C5DA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05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559">
              <a:defRPr/>
            </a:pPr>
            <a:endParaRPr lang="en-US" altLang="ja-JP" sz="1100" dirty="0">
              <a:latin typeface="Cambria" panose="020405030504060302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F741-FEFA-4FA9-BFFE-2BB4644C5DA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05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085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4498" indent="-282500" defTabSz="90085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9997" indent="-225999" defTabSz="90085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997" indent="-225999" defTabSz="90085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996" indent="-225999" defTabSz="90085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5995" indent="-225999" defTabSz="900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7994" indent="-225999" defTabSz="900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9993" indent="-225999" defTabSz="900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41992" indent="-225999" defTabSz="9008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6E7F8A-9D52-4A7F-87CC-873D894822F2}" type="slidenum">
              <a:rPr lang="en-GB" altLang="ja-JP" smtClean="0"/>
              <a:pPr>
                <a:spcBef>
                  <a:spcPct val="0"/>
                </a:spcBef>
              </a:pPr>
              <a:t>2</a:t>
            </a:fld>
            <a:endParaRPr lang="en-GB" altLang="ja-JP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001" y="4692480"/>
            <a:ext cx="5336205" cy="4798225"/>
          </a:xfrm>
          <a:noFill/>
        </p:spPr>
        <p:txBody>
          <a:bodyPr/>
          <a:lstStyle/>
          <a:p>
            <a:r>
              <a:rPr lang="en-US" altLang="ja-JP" b="1" dirty="0"/>
              <a:t>This slide shows the key figures of JSPS.</a:t>
            </a:r>
            <a:endParaRPr lang="en-US" altLang="ja-JP" dirty="0"/>
          </a:p>
          <a:p>
            <a:r>
              <a:rPr lang="en-US" altLang="ja-JP" dirty="0"/>
              <a:t> </a:t>
            </a:r>
          </a:p>
          <a:p>
            <a:r>
              <a:rPr lang="en-US" altLang="ja-JP" dirty="0"/>
              <a:t>We support bottom-up research, driven by researchers curiosity, not mission-oriented research.</a:t>
            </a:r>
          </a:p>
          <a:p>
            <a:r>
              <a:rPr lang="en-US" altLang="ja-JP" dirty="0"/>
              <a:t>We don</a:t>
            </a:r>
            <a:r>
              <a:rPr lang="ja-JP" altLang="ja-JP" dirty="0"/>
              <a:t>’</a:t>
            </a:r>
            <a:r>
              <a:rPr lang="en-US" altLang="ja-JP" dirty="0"/>
              <a:t>t have any priority area. Therefore support all research fields using these supports.</a:t>
            </a:r>
          </a:p>
          <a:p>
            <a:endParaRPr lang="en-US" altLang="ja-JP" sz="14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38416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ja-JP" dirty="0"/>
              <a:t>To promote collaboration with European Countries, JSPS has 4 overseas offices in Europe; London, Bonn, Strasbourg and Stockholm.</a:t>
            </a:r>
          </a:p>
          <a:p>
            <a:r>
              <a:rPr lang="en-US" altLang="ja-JP" dirty="0"/>
              <a:t> </a:t>
            </a:r>
          </a:p>
          <a:p>
            <a:r>
              <a:rPr lang="en-US" altLang="ja-JP" dirty="0"/>
              <a:t>Each JSPS office has strong linkages with each and neighboring countries’ academic organizations.</a:t>
            </a:r>
          </a:p>
          <a:p>
            <a:r>
              <a:rPr lang="en-US" altLang="ja-JP" dirty="0"/>
              <a:t> </a:t>
            </a:r>
          </a:p>
          <a:p>
            <a:r>
              <a:rPr lang="en-US" altLang="ja-JP" dirty="0"/>
              <a:t>Through these networks, every year, more than 1,300 Europe-based researchers visit Japan,</a:t>
            </a:r>
            <a:r>
              <a:rPr lang="ja-JP" altLang="ja-JP" dirty="0"/>
              <a:t>　</a:t>
            </a:r>
            <a:r>
              <a:rPr lang="en-US" altLang="ja-JP" dirty="0"/>
              <a:t>and  more than 2,100 Japanese researchers visit Europe, with JSPS international </a:t>
            </a:r>
            <a:r>
              <a:rPr lang="en-US" altLang="ja-JP" dirty="0" err="1"/>
              <a:t>programmes</a:t>
            </a:r>
            <a:r>
              <a:rPr lang="en-US" altLang="ja-JP" dirty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ja-JP" sz="1400" dirty="0"/>
          </a:p>
          <a:p>
            <a:pPr eaLnBrk="1" hangingPunct="1">
              <a:spcBef>
                <a:spcPct val="0"/>
              </a:spcBef>
            </a:pPr>
            <a:r>
              <a:rPr lang="ja-JP" altLang="en-US" b="0" dirty="0" smtClean="0"/>
              <a:t>（人数には、</a:t>
            </a:r>
            <a:r>
              <a:rPr lang="en-US" altLang="ja-JP" b="0" dirty="0" smtClean="0"/>
              <a:t>EU</a:t>
            </a:r>
            <a:r>
              <a:rPr lang="ja-JP" altLang="en-US" b="0" dirty="0" smtClean="0"/>
              <a:t>以外の欧州諸国を含む。旧ソ連諸国も欧州としてカウント。トルコは「中東」なので欧州にはカウントされていない。）</a:t>
            </a:r>
            <a:endParaRPr lang="en-US" altLang="ja-JP" b="0" dirty="0" smtClean="0"/>
          </a:p>
          <a:p>
            <a:pPr eaLnBrk="1" hangingPunct="1">
              <a:spcBef>
                <a:spcPct val="0"/>
              </a:spcBef>
            </a:pPr>
            <a:r>
              <a:rPr lang="ja-JP" altLang="en-US" b="0" dirty="0" smtClean="0"/>
              <a:t>（交流人数は、国際交流事業＋海外特別研究員のみの集計。特別研究員や科研費は含まれていない。）</a:t>
            </a:r>
          </a:p>
        </p:txBody>
      </p:sp>
      <p:sp>
        <p:nvSpPr>
          <p:cNvPr id="3072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07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4449" indent="-282481" defTabSz="9007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9922" indent="-225983" defTabSz="9007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891" indent="-225983" defTabSz="9007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860" indent="-225983" defTabSz="9007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5829" indent="-225983" defTabSz="9007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7797" indent="-225983" defTabSz="9007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9766" indent="-225983" defTabSz="9007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41733" indent="-225983" defTabSz="9007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315BE6-9EAC-4071-A23B-569856E66A32}" type="slidenum">
              <a:rPr lang="ja-JP" altLang="en-US"/>
              <a:pPr eaLnBrk="1" hangingPunct="1">
                <a:spcBef>
                  <a:spcPct val="0"/>
                </a:spcBef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943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559">
              <a:defRPr/>
            </a:pPr>
            <a:r>
              <a:rPr lang="en-US" altLang="ja-JP" sz="1800" dirty="0"/>
              <a:t>JSPS Stockholm Office was founded in 2001 as one of ten overseas offices around the world to promote international research collaboration with Japan. </a:t>
            </a:r>
          </a:p>
          <a:p>
            <a:r>
              <a:rPr lang="en-US" altLang="ja-JP" sz="1800" dirty="0"/>
              <a:t>Mission of our office is building robust international cooperative networks between Japan and </a:t>
            </a:r>
            <a:r>
              <a:rPr lang="en-US" altLang="ja-JP" sz="1800" dirty="0">
                <a:solidFill>
                  <a:srgbClr val="FF0000"/>
                </a:solidFill>
              </a:rPr>
              <a:t>Nordic and Baltic countries. </a:t>
            </a:r>
          </a:p>
          <a:p>
            <a:r>
              <a:rPr lang="en-US" altLang="ja-JP" sz="1800" dirty="0"/>
              <a:t>We are active in creating and developing successful people partnerships between each country and Japan through a wide range of activities.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F741-FEFA-4FA9-BFFE-2BB4644C5DA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2242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400" dirty="0"/>
              <a:t>What is our activities?</a:t>
            </a:r>
          </a:p>
          <a:p>
            <a:endParaRPr lang="en-US" altLang="ja-JP" sz="1400" dirty="0"/>
          </a:p>
          <a:p>
            <a:r>
              <a:rPr lang="en-US" altLang="ja-JP" sz="1400" dirty="0"/>
              <a:t>The first of our main activities is holding academic seminars and symposia with Nordic/Baltic and Japanese universities.</a:t>
            </a:r>
          </a:p>
          <a:p>
            <a:endParaRPr lang="en-US" altLang="ja-JP" sz="1400" dirty="0"/>
          </a:p>
          <a:p>
            <a:r>
              <a:rPr lang="en-US" altLang="ja-JP" sz="1400" dirty="0"/>
              <a:t>The second is collaborating with partner institutions to hold seminars and to implement JSPS Fellowship Programs.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F741-FEFA-4FA9-BFFE-2BB4644C5DA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05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400" dirty="0"/>
              <a:t>The third is forming a researcher community.</a:t>
            </a:r>
          </a:p>
          <a:p>
            <a:r>
              <a:rPr lang="en-US" altLang="ja-JP" sz="1400" dirty="0"/>
              <a:t>The JSPS supports for Alumni Associations to form and maintain close networks among researchers who have received support from JSPS.</a:t>
            </a:r>
          </a:p>
          <a:p>
            <a:endParaRPr lang="en-US" altLang="ja-JP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F741-FEFA-4FA9-BFFE-2BB4644C5DA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05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668">
              <a:defRPr/>
            </a:pPr>
            <a:r>
              <a:rPr lang="en-US" altLang="ja-JP" sz="1800" dirty="0" smtClean="0"/>
              <a:t>JSPS offers financial support for</a:t>
            </a:r>
            <a:r>
              <a:rPr lang="en-US" altLang="ja-JP" sz="1800" baseline="0" dirty="0" smtClean="0"/>
              <a:t> Alumni Clubs to hold Activity Seminars, G</a:t>
            </a:r>
            <a:r>
              <a:rPr lang="en-US" altLang="ja-JP" sz="1800" dirty="0" smtClean="0"/>
              <a:t>eneral Assembly and Board meetings annually</a:t>
            </a:r>
            <a:r>
              <a:rPr lang="en-US" altLang="ja-JP" sz="1800" baseline="0" dirty="0" smtClean="0"/>
              <a:t> to</a:t>
            </a:r>
            <a:r>
              <a:rPr lang="en-US" altLang="ja-JP" sz="1800" dirty="0" smtClean="0"/>
              <a:t> form and maintain close networks among former JSPS fellows.</a:t>
            </a:r>
          </a:p>
          <a:p>
            <a:pPr defTabSz="913668">
              <a:defRPr/>
            </a:pPr>
            <a:endParaRPr lang="en-US" altLang="ja-JP" sz="1800" dirty="0" smtClean="0"/>
          </a:p>
          <a:p>
            <a:pPr defTabSz="913668">
              <a:defRPr/>
            </a:pPr>
            <a:r>
              <a:rPr lang="en-US" altLang="ja-JP" sz="1800" dirty="0" smtClean="0"/>
              <a:t>As an activity of Alumni Association, we also have BRIDGE Fellowship Program only for Alumni Club members.</a:t>
            </a:r>
          </a:p>
          <a:p>
            <a:pPr defTabSz="913668">
              <a:defRPr/>
            </a:pPr>
            <a:r>
              <a:rPr lang="en-US" altLang="ja-JP" sz="1800" dirty="0" smtClean="0"/>
              <a:t>This program provides opportunities for former JSPS fellows to revisit Japan for the purpose of creating, sustaining or strengthening collaborative relations with Japanese colleagues.</a:t>
            </a:r>
          </a:p>
          <a:p>
            <a:pPr defTabSz="913668">
              <a:defRPr/>
            </a:pPr>
            <a:endParaRPr lang="en-US" altLang="ja-JP" sz="14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F741-FEFA-4FA9-BFFE-2BB4644C5DA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5425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935" indent="-282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9132" indent="-22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0784" indent="-22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2437" indent="-22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4090" indent="-22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5742" indent="-22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7395" indent="-22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9046" indent="-22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264955-678B-4D85-9F7A-D525F4F9C040}" type="slidenum">
              <a:rPr lang="en-US" altLang="ja-JP"/>
              <a:pPr eaLnBrk="1" hangingPunct="1">
                <a:spcBef>
                  <a:spcPct val="0"/>
                </a:spcBef>
              </a:pPr>
              <a:t>8</a:t>
            </a:fld>
            <a:endParaRPr lang="en-US" altLang="ja-JP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ja-JP" dirty="0"/>
              <a:t>Here are JSPS Fellowship </a:t>
            </a:r>
            <a:r>
              <a:rPr lang="en-US" altLang="ja-JP" dirty="0" err="1"/>
              <a:t>programmes</a:t>
            </a:r>
            <a:r>
              <a:rPr lang="en-US" altLang="ja-JP" dirty="0"/>
              <a:t> for European researchers to visit Japan.</a:t>
            </a:r>
          </a:p>
          <a:p>
            <a:r>
              <a:rPr lang="en-US" altLang="ja-JP" dirty="0"/>
              <a:t> </a:t>
            </a:r>
          </a:p>
          <a:p>
            <a:r>
              <a:rPr lang="en-US" altLang="ja-JP" dirty="0"/>
              <a:t>JSPS Fellowship programs support all career stages, from PhD students to senior professors, and support all research fields. </a:t>
            </a:r>
          </a:p>
          <a:p>
            <a:r>
              <a:rPr lang="en-US" altLang="ja-JP" dirty="0"/>
              <a:t> </a:t>
            </a:r>
          </a:p>
          <a:p>
            <a:r>
              <a:rPr lang="en-US" altLang="ja-JP" strike="sngStrike" dirty="0"/>
              <a:t>We basically provide return air ticket, maintenance allowance and research support allowance.</a:t>
            </a:r>
          </a:p>
          <a:p>
            <a:r>
              <a:rPr lang="en-US" altLang="ja-JP" strike="sngStrike" dirty="0"/>
              <a:t> </a:t>
            </a:r>
          </a:p>
          <a:p>
            <a:r>
              <a:rPr lang="en-US" altLang="ja-JP" strike="sngStrike" dirty="0"/>
              <a:t>These </a:t>
            </a:r>
            <a:r>
              <a:rPr lang="en-US" altLang="ja-JP" strike="sngStrike" dirty="0" err="1"/>
              <a:t>programmes</a:t>
            </a:r>
            <a:r>
              <a:rPr lang="en-US" altLang="ja-JP" strike="sngStrike" dirty="0"/>
              <a:t> do not aim to recruit international students to Japanese universities, but aim to develop research collaboration between Japan and overseas countries for scientific benefit of both the countries.</a:t>
            </a:r>
          </a:p>
          <a:p>
            <a:r>
              <a:rPr lang="en-US" altLang="ja-JP" dirty="0"/>
              <a:t> </a:t>
            </a:r>
          </a:p>
          <a:p>
            <a:r>
              <a:rPr lang="en-US" altLang="ja-JP" dirty="0"/>
              <a:t>In FY2015, more than 600 Europe-based researchers visited Japan by JSPS Fellowship </a:t>
            </a:r>
            <a:r>
              <a:rPr lang="en-US" altLang="ja-JP" dirty="0" err="1"/>
              <a:t>programmes</a:t>
            </a:r>
            <a:r>
              <a:rPr lang="en-US" altLang="ja-JP" dirty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ja-JP" sz="1400" dirty="0"/>
          </a:p>
          <a:p>
            <a:pPr eaLnBrk="1" hangingPunct="1">
              <a:spcBef>
                <a:spcPct val="0"/>
              </a:spcBef>
            </a:pPr>
            <a:r>
              <a:rPr lang="en-US" altLang="ja-JP" sz="1400" dirty="0"/>
              <a:t>※Summer</a:t>
            </a:r>
            <a:r>
              <a:rPr lang="ja-JP" altLang="en-US" sz="1400" dirty="0"/>
              <a:t> </a:t>
            </a:r>
            <a:r>
              <a:rPr lang="en-US" altLang="ja-JP" sz="1400" dirty="0" err="1"/>
              <a:t>Programme</a:t>
            </a:r>
            <a:r>
              <a:rPr lang="ja-JP" altLang="en-US" sz="1400" dirty="0"/>
              <a:t>の欧州の対象国は、イギリス、フランス、ドイツ、スウェーデンのみ。国籍等の申請資格は各国の</a:t>
            </a:r>
            <a:r>
              <a:rPr lang="en-US" altLang="ja-JP" sz="1400" dirty="0"/>
              <a:t>Nominating</a:t>
            </a:r>
            <a:r>
              <a:rPr lang="ja-JP" altLang="en-US" sz="1400" dirty="0"/>
              <a:t> </a:t>
            </a:r>
            <a:r>
              <a:rPr lang="en-US" altLang="ja-JP" sz="1400" dirty="0"/>
              <a:t>authorities</a:t>
            </a:r>
            <a:r>
              <a:rPr lang="ja-JP" altLang="en-US" sz="1400" dirty="0"/>
              <a:t>が定めているが、基本的にその国の国籍が必要。</a:t>
            </a:r>
            <a:endParaRPr lang="en-US" altLang="ja-JP" sz="1400" dirty="0"/>
          </a:p>
          <a:p>
            <a:pPr eaLnBrk="1" hangingPunct="1">
              <a:spcBef>
                <a:spcPct val="0"/>
              </a:spcBef>
            </a:pPr>
            <a:r>
              <a:rPr lang="en-US" altLang="ja-JP" sz="1400" dirty="0"/>
              <a:t>※Postdoctoral</a:t>
            </a:r>
            <a:r>
              <a:rPr lang="ja-JP" altLang="en-US" sz="1400" dirty="0"/>
              <a:t> </a:t>
            </a:r>
            <a:r>
              <a:rPr lang="en-US" altLang="ja-JP" sz="1400" dirty="0"/>
              <a:t>Fellowship</a:t>
            </a:r>
            <a:r>
              <a:rPr lang="ja-JP" altLang="en-US" sz="1400" dirty="0"/>
              <a:t> </a:t>
            </a:r>
            <a:r>
              <a:rPr lang="en-US" altLang="ja-JP" sz="1400" dirty="0"/>
              <a:t>(Short</a:t>
            </a:r>
            <a:r>
              <a:rPr lang="ja-JP" altLang="en-US" sz="1400" dirty="0"/>
              <a:t> </a:t>
            </a:r>
            <a:r>
              <a:rPr lang="en-US" altLang="ja-JP" sz="1400" dirty="0"/>
              <a:t>term</a:t>
            </a:r>
            <a:r>
              <a:rPr lang="ja-JP" altLang="en-US" sz="1400" dirty="0"/>
              <a:t>）の欧州の対象国は、</a:t>
            </a:r>
            <a:r>
              <a:rPr lang="en-US" altLang="ja-JP" sz="1400" dirty="0"/>
              <a:t>EU</a:t>
            </a:r>
            <a:r>
              <a:rPr lang="ja-JP" altLang="en-US" sz="1400" dirty="0"/>
              <a:t>加盟国、スイス、ノルウェー、ロシア。基本的にその国の国籍が必要。ただし、対象国の大学等で</a:t>
            </a:r>
            <a:r>
              <a:rPr lang="en-US" altLang="ja-JP" sz="1400" dirty="0"/>
              <a:t>3</a:t>
            </a:r>
            <a:r>
              <a:rPr lang="ja-JP" altLang="en-US" sz="1400" dirty="0"/>
              <a:t>年以上研究を継続中であれば、それ以外の国籍でも申請可能。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2940428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559">
              <a:defRPr/>
            </a:pPr>
            <a:r>
              <a:rPr lang="en-US" altLang="ja-JP" sz="1800" dirty="0"/>
              <a:t>Thirdly, JSPS has Bilateral Programs.</a:t>
            </a:r>
          </a:p>
          <a:p>
            <a:pPr defTabSz="910559">
              <a:defRPr/>
            </a:pPr>
            <a:r>
              <a:rPr lang="en-US" altLang="ja-JP" sz="1800" dirty="0"/>
              <a:t>The aim of the programs is to form sustained networks which have evolved from individual scientist exchanges.</a:t>
            </a:r>
          </a:p>
          <a:p>
            <a:pPr defTabSz="910559">
              <a:defRPr/>
            </a:pPr>
            <a:endParaRPr lang="en-US" altLang="ja-JP" sz="1800" dirty="0"/>
          </a:p>
          <a:p>
            <a:pPr defTabSz="910559">
              <a:defRPr/>
            </a:pPr>
            <a:r>
              <a:rPr lang="en-US" altLang="ja-JP" sz="1800" dirty="0"/>
              <a:t>JSPS promotes international scientific exchanges between Japan and counterpart countries in accordance with agreements. In Sweden, STINT is our partner agency, and the programs take the form of joint seminars.</a:t>
            </a:r>
          </a:p>
          <a:p>
            <a:pPr defTabSz="910559">
              <a:defRPr/>
            </a:pPr>
            <a:endParaRPr lang="en-US" altLang="ja-JP" sz="1800" dirty="0"/>
          </a:p>
          <a:p>
            <a:pPr defTabSz="910559">
              <a:defRPr/>
            </a:pPr>
            <a:r>
              <a:rPr lang="en-US" altLang="ja-JP" sz="1800" dirty="0"/>
              <a:t>In addition to that, JSPS has another scheme for joint projects or seminars named “Open Partnership Joint Research Projects/Seminars”. That provides Japanese researchers an opportunity to do a joint research project or a seminar with researchers around the world.</a:t>
            </a:r>
          </a:p>
          <a:p>
            <a:pPr defTabSz="910559">
              <a:defRPr/>
            </a:pPr>
            <a:endParaRPr lang="en-US" altLang="ja-JP" sz="1800" dirty="0"/>
          </a:p>
          <a:p>
            <a:pPr defTabSz="910559">
              <a:defRPr/>
            </a:pPr>
            <a:r>
              <a:rPr lang="en-US" altLang="ja-JP" sz="1800" dirty="0"/>
              <a:t>Fourthly, JSPS has Core-to Core Program. This program is designed to create world-class research hubs in cutting-edge research fields and establish sustainable collaborative relations among research institutions in Japan and around the world.</a:t>
            </a:r>
          </a:p>
          <a:p>
            <a:pPr defTabSz="910559">
              <a:defRPr/>
            </a:pPr>
            <a:endParaRPr lang="en-US" altLang="ja-JP" sz="1800" dirty="0"/>
          </a:p>
          <a:p>
            <a:pPr defTabSz="910559">
              <a:defRPr/>
            </a:pPr>
            <a:r>
              <a:rPr lang="en-US" altLang="ja-JP" sz="1800" dirty="0"/>
              <a:t>We hope that you will apply these programs with Japanese researchers and enjoy your collaborative research!</a:t>
            </a:r>
          </a:p>
          <a:p>
            <a:pPr defTabSz="910559">
              <a:defRPr/>
            </a:pPr>
            <a:r>
              <a:rPr lang="en-US" altLang="ja-JP" sz="1800" dirty="0"/>
              <a:t>Then, after you received support by these programs, we hope you will participate in the JSPS Alumni Club and continuously strengthen the collaborative relation with Japan.</a:t>
            </a:r>
          </a:p>
          <a:p>
            <a:pPr defTabSz="910559">
              <a:defRPr/>
            </a:pPr>
            <a:endParaRPr lang="en-US" altLang="ja-JP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F741-FEFA-4FA9-BFFE-2BB4644C5DA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05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37EA-8BD2-4B47-87B8-B51D40213D27}" type="datetimeFigureOut">
              <a:rPr kumimoji="1" lang="ja-JP" altLang="en-US" smtClean="0"/>
              <a:t>2018/1/22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52E6-E372-4DCF-ABD1-2511CD489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64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37EA-8BD2-4B47-87B8-B51D40213D27}" type="datetimeFigureOut">
              <a:rPr kumimoji="1" lang="ja-JP" altLang="en-US" smtClean="0"/>
              <a:t>2018/1/22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52E6-E372-4DCF-ABD1-2511CD489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847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37EA-8BD2-4B47-87B8-B51D40213D27}" type="datetimeFigureOut">
              <a:rPr kumimoji="1" lang="ja-JP" altLang="en-US" smtClean="0"/>
              <a:t>2018/1/22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52E6-E372-4DCF-ABD1-2511CD489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164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37EA-8BD2-4B47-87B8-B51D40213D27}" type="datetimeFigureOut">
              <a:rPr kumimoji="1" lang="ja-JP" altLang="en-US" smtClean="0"/>
              <a:t>2018/1/22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52E6-E372-4DCF-ABD1-2511CD489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59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37EA-8BD2-4B47-87B8-B51D40213D27}" type="datetimeFigureOut">
              <a:rPr kumimoji="1" lang="ja-JP" altLang="en-US" smtClean="0"/>
              <a:t>2018/1/22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52E6-E372-4DCF-ABD1-2511CD489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98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37EA-8BD2-4B47-87B8-B51D40213D27}" type="datetimeFigureOut">
              <a:rPr kumimoji="1" lang="ja-JP" altLang="en-US" smtClean="0"/>
              <a:t>2018/1/22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52E6-E372-4DCF-ABD1-2511CD489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26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37EA-8BD2-4B47-87B8-B51D40213D27}" type="datetimeFigureOut">
              <a:rPr kumimoji="1" lang="ja-JP" altLang="en-US" smtClean="0"/>
              <a:t>2018/1/22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52E6-E372-4DCF-ABD1-2511CD489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925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37EA-8BD2-4B47-87B8-B51D40213D27}" type="datetimeFigureOut">
              <a:rPr kumimoji="1" lang="ja-JP" altLang="en-US" smtClean="0"/>
              <a:t>2018/1/22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52E6-E372-4DCF-ABD1-2511CD489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3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37EA-8BD2-4B47-87B8-B51D40213D27}" type="datetimeFigureOut">
              <a:rPr kumimoji="1" lang="ja-JP" altLang="en-US" smtClean="0"/>
              <a:t>2018/1/22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52E6-E372-4DCF-ABD1-2511CD489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00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37EA-8BD2-4B47-87B8-B51D40213D27}" type="datetimeFigureOut">
              <a:rPr kumimoji="1" lang="ja-JP" altLang="en-US" smtClean="0"/>
              <a:t>2018/1/22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52E6-E372-4DCF-ABD1-2511CD489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307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37EA-8BD2-4B47-87B8-B51D40213D27}" type="datetimeFigureOut">
              <a:rPr kumimoji="1" lang="ja-JP" altLang="en-US" smtClean="0"/>
              <a:t>2018/1/22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52E6-E372-4DCF-ABD1-2511CD489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82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137EA-8BD2-4B47-87B8-B51D40213D27}" type="datetimeFigureOut">
              <a:rPr kumimoji="1" lang="ja-JP" altLang="en-US" smtClean="0"/>
              <a:t>2018/1/22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852E6-E372-4DCF-ABD1-2511CD489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694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16024" y="5085184"/>
            <a:ext cx="8964488" cy="13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endParaRPr lang="en-US" altLang="ja-JP" sz="2800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>
              <a:lnSpc>
                <a:spcPts val="3400"/>
              </a:lnSpc>
            </a:pPr>
            <a:r>
              <a:rPr lang="en-US" altLang="ja-JP" sz="2800" b="1" dirty="0" smtClean="0">
                <a:latin typeface="Cambria" panose="02040503050406030204" pitchFamily="18" charset="0"/>
              </a:rPr>
              <a:t>JSPS Stockholm Office</a:t>
            </a:r>
          </a:p>
          <a:p>
            <a:pPr algn="ctr">
              <a:lnSpc>
                <a:spcPts val="3400"/>
              </a:lnSpc>
            </a:pPr>
            <a:r>
              <a:rPr kumimoji="1" lang="en-US" altLang="ja-JP" sz="2800" b="1" dirty="0" smtClean="0">
                <a:latin typeface="Cambria" panose="02040503050406030204" pitchFamily="18" charset="0"/>
              </a:rPr>
              <a:t>Director, </a:t>
            </a:r>
            <a:r>
              <a:rPr kumimoji="1" lang="en-US" altLang="ja-JP" sz="2800" b="1" dirty="0" err="1" smtClean="0">
                <a:latin typeface="Cambria" panose="02040503050406030204" pitchFamily="18" charset="0"/>
              </a:rPr>
              <a:t>Tadaharu</a:t>
            </a:r>
            <a:r>
              <a:rPr kumimoji="1" lang="en-US" altLang="ja-JP" sz="2800" b="1" dirty="0" smtClean="0">
                <a:latin typeface="Cambria" panose="02040503050406030204" pitchFamily="18" charset="0"/>
              </a:rPr>
              <a:t> </a:t>
            </a:r>
            <a:r>
              <a:rPr kumimoji="1" lang="en-US" altLang="ja-JP" sz="2800" b="1" dirty="0" err="1" smtClean="0">
                <a:latin typeface="Cambria" panose="02040503050406030204" pitchFamily="18" charset="0"/>
              </a:rPr>
              <a:t>Tsumoto</a:t>
            </a:r>
            <a:r>
              <a:rPr kumimoji="1" lang="en-US" altLang="ja-JP" sz="2800" b="1" dirty="0" smtClean="0">
                <a:latin typeface="Cambria" panose="02040503050406030204" pitchFamily="18" charset="0"/>
              </a:rPr>
              <a:t>, </a:t>
            </a:r>
            <a:r>
              <a:rPr kumimoji="1" lang="en-US" altLang="ja-JP" sz="2800" b="1" dirty="0" err="1" smtClean="0">
                <a:latin typeface="Cambria" panose="02040503050406030204" pitchFamily="18" charset="0"/>
              </a:rPr>
              <a:t>MD,PhD</a:t>
            </a:r>
            <a:endParaRPr kumimoji="1" lang="ja-JP" altLang="en-US" sz="2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2132" y="254122"/>
            <a:ext cx="7438676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kumimoji="1" lang="en-US" altLang="ja-JP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</a:t>
            </a:r>
            <a:r>
              <a:rPr lang="en-US" altLang="ja-JP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Japan Society for the Promotion of </a:t>
            </a:r>
            <a:r>
              <a:rPr lang="en-US" altLang="ja-JP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(JSPS)</a:t>
            </a:r>
            <a:endParaRPr kumimoji="1" lang="ja-JP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301484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altLang="ja-JP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JSPS is Japan’s </a:t>
            </a:r>
            <a:r>
              <a:rPr lang="en-US" altLang="ja-JP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 Research Funding Agency supporting the </a:t>
            </a:r>
            <a:r>
              <a:rPr lang="en-US" altLang="ja-JP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advancement </a:t>
            </a:r>
            <a:r>
              <a:rPr lang="en-US" altLang="ja-JP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scientific research in all fields </a:t>
            </a:r>
            <a:r>
              <a:rPr lang="en-US" altLang="ja-JP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mainly </a:t>
            </a:r>
            <a:r>
              <a:rPr lang="en-US" altLang="ja-JP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annual subsidies from the Japanese </a:t>
            </a:r>
            <a:r>
              <a:rPr lang="en-US" altLang="ja-JP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Government.</a:t>
            </a:r>
            <a:r>
              <a:rPr lang="ja-JP" altLang="en-US" sz="3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ja-JP" sz="3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177281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JSPS </a:t>
            </a:r>
            <a:r>
              <a:rPr lang="en-US" altLang="ja-JP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was established in 1932 through an endowment by Emperor Showa. </a:t>
            </a:r>
          </a:p>
        </p:txBody>
      </p:sp>
      <p:pic>
        <p:nvPicPr>
          <p:cNvPr id="9" name="Picture 13" descr="N:\000公開フォルダ\企画情報課\2014年度～　新規シンボルマーク・ロゴタイプ\JSPS LOGO\Symbol\7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808" y="315492"/>
            <a:ext cx="1443680" cy="144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02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79512" y="4462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JSPS </a:t>
            </a:r>
            <a:r>
              <a:rPr lang="en-US" altLang="ja-JP" sz="4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PROGRAMS</a:t>
            </a:r>
            <a:endParaRPr lang="ja-JP" altLang="en-US" sz="40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-16692" y="692696"/>
            <a:ext cx="88944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dirty="0" smtClean="0">
                <a:latin typeface="Chaparral Pro" pitchFamily="18" charset="0"/>
              </a:rPr>
              <a:t>   (3) Core-to-Core Program </a:t>
            </a:r>
            <a:r>
              <a:rPr lang="en-US" altLang="ja-JP" sz="3200" dirty="0" smtClean="0">
                <a:latin typeface="Chaparral Pro" pitchFamily="18" charset="0"/>
              </a:rPr>
              <a:t>(</a:t>
            </a:r>
            <a:r>
              <a:rPr lang="en-US" altLang="ja-JP" sz="3200" dirty="0">
                <a:latin typeface="Chaparral Pro" pitchFamily="18" charset="0"/>
              </a:rPr>
              <a:t>up to </a:t>
            </a:r>
            <a:r>
              <a:rPr lang="en-US" altLang="ja-JP" sz="3200" dirty="0" smtClean="0">
                <a:latin typeface="Chaparral Pro" pitchFamily="18" charset="0"/>
              </a:rPr>
              <a:t>5 </a:t>
            </a:r>
            <a:r>
              <a:rPr lang="en-US" altLang="ja-JP" sz="3200" dirty="0">
                <a:latin typeface="Chaparral Pro" pitchFamily="18" charset="0"/>
              </a:rPr>
              <a:t>years</a:t>
            </a:r>
            <a:r>
              <a:rPr lang="en-US" altLang="ja-JP" sz="3200" dirty="0" smtClean="0">
                <a:latin typeface="Chaparral Pro" pitchFamily="18" charset="0"/>
              </a:rPr>
              <a:t>)</a:t>
            </a:r>
            <a:endParaRPr lang="en-US" altLang="ja-JP" sz="3200" b="1" dirty="0" smtClean="0">
              <a:latin typeface="Chaparral Pro" pitchFamily="18" charset="0"/>
            </a:endParaRPr>
          </a:p>
          <a:p>
            <a:pPr marL="622300"/>
            <a:r>
              <a:rPr lang="en-US" altLang="ja-JP" sz="2400" dirty="0" smtClean="0">
                <a:latin typeface="Chaparral Pro" pitchFamily="18" charset="0"/>
              </a:rPr>
              <a:t>     This program is designed to create world-class research hubs </a:t>
            </a:r>
          </a:p>
          <a:p>
            <a:pPr marL="622300"/>
            <a:r>
              <a:rPr lang="en-US" altLang="ja-JP" sz="2400" dirty="0" smtClean="0">
                <a:latin typeface="Chaparral Pro" pitchFamily="18" charset="0"/>
              </a:rPr>
              <a:t>     in cutting-edge research fields and establish sustainable  </a:t>
            </a:r>
          </a:p>
          <a:p>
            <a:pPr marL="622300"/>
            <a:r>
              <a:rPr lang="en-US" altLang="ja-JP" sz="2400" dirty="0" smtClean="0">
                <a:latin typeface="Chaparral Pro" pitchFamily="18" charset="0"/>
              </a:rPr>
              <a:t>     collaborative relations among research institutions in Japan </a:t>
            </a:r>
          </a:p>
          <a:p>
            <a:pPr marL="622300"/>
            <a:r>
              <a:rPr lang="en-US" altLang="ja-JP" sz="2400" dirty="0" smtClean="0">
                <a:latin typeface="Chaparral Pro" pitchFamily="18" charset="0"/>
              </a:rPr>
              <a:t>     and around the world.</a:t>
            </a:r>
            <a:endParaRPr lang="en-US" altLang="ja-JP" sz="2400" dirty="0">
              <a:latin typeface="Chaparral Pro" pitchFamily="18" charset="0"/>
            </a:endParaRPr>
          </a:p>
        </p:txBody>
      </p:sp>
      <p:pic>
        <p:nvPicPr>
          <p:cNvPr id="8" name="Picture 2" descr="C:\Users\consulta\Desktop\パンフレット\コア to コア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8208912" cy="312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 flipH="1">
            <a:off x="55316" y="5589240"/>
            <a:ext cx="9088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 one program is </a:t>
            </a:r>
            <a:r>
              <a:rPr lang="en-US" altLang="ja-JP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running</a:t>
            </a:r>
            <a:r>
              <a:rPr kumimoji="1" lang="en-US" altLang="ja-JP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Japanese and </a:t>
            </a:r>
            <a:r>
              <a:rPr lang="en-US" altLang="ja-JP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Norway</a:t>
            </a:r>
            <a:r>
              <a:rPr kumimoji="1" lang="en-US" altLang="ja-JP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kumimoji="1" lang="en-US" altLang="ja-JP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</a:p>
          <a:p>
            <a:r>
              <a:rPr kumimoji="1"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Osaka</a:t>
            </a:r>
            <a:r>
              <a:rPr kumimoji="1"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Univ. (Japanese core) – NTNU  (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Norwegian</a:t>
            </a:r>
            <a:r>
              <a:rPr kumimoji="1"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core) on </a:t>
            </a:r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Research Collaboration Network for Highly Functional Sensing Devices for Health, Safety and Security</a:t>
            </a:r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8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539552" y="2145918"/>
            <a:ext cx="836286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en-US" altLang="ja-JP" sz="4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JSPS Stockholm Office</a:t>
            </a:r>
            <a:endParaRPr lang="en-US" altLang="ja-JP" sz="1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>
              <a:lnSpc>
                <a:spcPts val="2600"/>
              </a:lnSpc>
            </a:pPr>
            <a:r>
              <a:rPr kumimoji="1" lang="en-US" altLang="ja-JP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             </a:t>
            </a:r>
            <a:r>
              <a:rPr kumimoji="1"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Director;  </a:t>
            </a:r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Tadaharu Tsumoto</a:t>
            </a:r>
            <a:r>
              <a:rPr kumimoji="1"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, MD, PhD</a:t>
            </a:r>
          </a:p>
          <a:p>
            <a:pPr>
              <a:lnSpc>
                <a:spcPts val="2600"/>
              </a:lnSpc>
            </a:pPr>
            <a:r>
              <a:rPr kumimoji="1"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 Deputy Director;  Takao Yoshihara</a:t>
            </a:r>
          </a:p>
          <a:p>
            <a:pPr>
              <a:lnSpc>
                <a:spcPts val="2600"/>
              </a:lnSpc>
            </a:pPr>
            <a:r>
              <a:rPr kumimoji="1"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                       Staffs;  Kaori Okamoto,</a:t>
            </a:r>
          </a:p>
          <a:p>
            <a:pPr>
              <a:lnSpc>
                <a:spcPts val="2600"/>
              </a:lnSpc>
            </a:pPr>
            <a:r>
              <a:rPr kumimoji="1"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                                      Fumie Yamashita, </a:t>
            </a:r>
          </a:p>
          <a:p>
            <a:pPr>
              <a:lnSpc>
                <a:spcPts val="2600"/>
              </a:lnSpc>
            </a:pPr>
            <a:r>
              <a:rPr lang="en-US" altLang="ja-JP" sz="2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                                     Marika Tashima,</a:t>
            </a:r>
            <a:endParaRPr kumimoji="1" lang="en-US" altLang="ja-JP" sz="24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                                      Viktor </a:t>
            </a:r>
            <a:r>
              <a:rPr lang="en-US" altLang="ja-JP" sz="2400" b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Granstr</a:t>
            </a:r>
            <a:r>
              <a:rPr lang="en-US" altLang="ja-JP" sz="2400" b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</a:rPr>
              <a:t>öm</a:t>
            </a:r>
            <a:endParaRPr lang="en-US" altLang="ja-JP" sz="24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ja-JP" sz="24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                                     </a:t>
            </a:r>
            <a:endParaRPr kumimoji="1" lang="en-US" altLang="ja-JP" sz="24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19872" y="4729460"/>
            <a:ext cx="65527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ja-JP" sz="2400" b="1" dirty="0" err="1" smtClean="0">
                <a:latin typeface="Cambria" panose="02040503050406030204" pitchFamily="18" charset="0"/>
              </a:rPr>
              <a:t>Retzius</a:t>
            </a:r>
            <a:r>
              <a:rPr lang="en-US" altLang="ja-JP" sz="2400" b="1" dirty="0" smtClean="0">
                <a:latin typeface="Cambria" panose="02040503050406030204" pitchFamily="18" charset="0"/>
              </a:rPr>
              <a:t> V</a:t>
            </a:r>
            <a:r>
              <a:rPr lang="sv-SE" altLang="ja-JP" sz="2400" b="1" dirty="0" smtClean="0">
                <a:latin typeface="Cambria" panose="02040503050406030204" pitchFamily="18" charset="0"/>
              </a:rPr>
              <a:t>äg 3, 171 65 Solna, Sweden</a:t>
            </a:r>
          </a:p>
          <a:p>
            <a:pPr>
              <a:lnSpc>
                <a:spcPts val="2600"/>
              </a:lnSpc>
            </a:pPr>
            <a:r>
              <a:rPr kumimoji="1" lang="sv-SE" altLang="ja-JP" sz="2400" b="1" dirty="0" smtClean="0">
                <a:latin typeface="Cambria" panose="02040503050406030204" pitchFamily="18" charset="0"/>
              </a:rPr>
              <a:t>TEL: </a:t>
            </a:r>
            <a:r>
              <a:rPr kumimoji="1" lang="en-US" altLang="ja-JP" sz="2400" b="1" dirty="0" smtClean="0">
                <a:latin typeface="Cambria" panose="02040503050406030204" pitchFamily="18" charset="0"/>
              </a:rPr>
              <a:t>+46-8-5258-4561</a:t>
            </a:r>
          </a:p>
          <a:p>
            <a:pPr>
              <a:lnSpc>
                <a:spcPts val="2600"/>
              </a:lnSpc>
            </a:pPr>
            <a:r>
              <a:rPr lang="en-US" altLang="ja-JP" sz="2400" b="1" dirty="0" smtClean="0">
                <a:latin typeface="Cambria" panose="02040503050406030204" pitchFamily="18" charset="0"/>
              </a:rPr>
              <a:t>FAX: +46-8-31-38-86</a:t>
            </a:r>
          </a:p>
          <a:p>
            <a:pPr>
              <a:lnSpc>
                <a:spcPts val="2600"/>
              </a:lnSpc>
            </a:pPr>
            <a:r>
              <a:rPr kumimoji="1" lang="en-US" altLang="ja-JP" sz="2400" b="1" dirty="0" smtClean="0">
                <a:latin typeface="Cambria" panose="02040503050406030204" pitchFamily="18" charset="0"/>
              </a:rPr>
              <a:t>E-mail: jsps-sto@jsps-sto.com</a:t>
            </a:r>
          </a:p>
          <a:p>
            <a:pPr>
              <a:lnSpc>
                <a:spcPts val="2600"/>
              </a:lnSpc>
            </a:pPr>
            <a:r>
              <a:rPr lang="en-US" altLang="ja-JP" sz="2400" b="1" dirty="0" smtClean="0">
                <a:latin typeface="Cambria" panose="02040503050406030204" pitchFamily="18" charset="0"/>
              </a:rPr>
              <a:t>Facebook</a:t>
            </a:r>
            <a:r>
              <a:rPr lang="en-US" altLang="ja-JP" sz="2400" b="1" dirty="0">
                <a:latin typeface="Cambria" panose="02040503050406030204" pitchFamily="18" charset="0"/>
              </a:rPr>
              <a:t> : </a:t>
            </a:r>
            <a:r>
              <a:rPr lang="en-US" altLang="ja-JP" sz="2400" b="1" dirty="0" smtClean="0">
                <a:latin typeface="Cambria" panose="02040503050406030204" pitchFamily="18" charset="0"/>
              </a:rPr>
              <a:t>JSPS Stockholm Office</a:t>
            </a:r>
          </a:p>
          <a:p>
            <a:pPr>
              <a:lnSpc>
                <a:spcPts val="2600"/>
              </a:lnSpc>
            </a:pPr>
            <a:r>
              <a:rPr lang="en-US" altLang="ja-JP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http://www.jsps-sto.com</a:t>
            </a:r>
            <a:endParaRPr kumimoji="1" lang="ja-JP" altLang="en-US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2050" name="Picture 2" descr="J:\18. JSPS LOGO\JSPS LOGO\Symbol\7-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078" y1="30027" x2="27078" y2="30027"/>
                        <a14:foregroundMark x1="43253" y1="37087" x2="43253" y2="37087"/>
                        <a14:foregroundMark x1="73101" y1="68275" x2="73101" y2="68275"/>
                        <a14:foregroundMark x1="36997" y1="64075" x2="36997" y2="64075"/>
                        <a14:foregroundMark x1="39500" y1="24665" x2="39500" y2="24665"/>
                        <a14:foregroundMark x1="33691" y1="27971" x2="33691" y2="27971"/>
                        <a14:foregroundMark x1="29937" y1="25469" x2="29937" y2="25469"/>
                        <a14:foregroundMark x1="33691" y1="24665" x2="33691" y2="24665"/>
                        <a14:backgroundMark x1="10009" y1="4736" x2="10009" y2="4736"/>
                        <a14:backgroundMark x1="8400" y1="6345" x2="8400" y2="6345"/>
                        <a14:backgroundMark x1="89366" y1="5987" x2="89366" y2="5987"/>
                        <a14:backgroundMark x1="93029" y1="95264" x2="93029" y2="95264"/>
                        <a14:backgroundMark x1="12511" y1="92761" x2="12511" y2="92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5098"/>
            <a:ext cx="1738128" cy="169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4"/>
          <p:cNvSpPr txBox="1"/>
          <p:nvPr/>
        </p:nvSpPr>
        <p:spPr>
          <a:xfrm>
            <a:off x="1284240" y="116632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3600" b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Takk</a:t>
            </a:r>
            <a:r>
              <a:rPr kumimoji="1" lang="en-US" altLang="ja-JP" sz="3600" b="1" i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!</a:t>
            </a:r>
            <a:endParaRPr kumimoji="1" lang="en-US" altLang="ja-JP" sz="3600" b="1" i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-16692" y="692696"/>
            <a:ext cx="889446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dirty="0" smtClean="0">
                <a:latin typeface="Chaparral Pro" pitchFamily="18" charset="0"/>
              </a:rPr>
              <a:t>  </a:t>
            </a:r>
            <a:r>
              <a:rPr lang="en-US" altLang="ja-JP" sz="3200" b="1" dirty="0" smtClean="0">
                <a:latin typeface="Chaparral Pro" pitchFamily="18" charset="0"/>
              </a:rPr>
              <a:t>Please contact us anytime if you are </a:t>
            </a:r>
          </a:p>
          <a:p>
            <a:r>
              <a:rPr lang="en-US" altLang="ja-JP" sz="3200" b="1" dirty="0">
                <a:latin typeface="Chaparral Pro" pitchFamily="18" charset="0"/>
              </a:rPr>
              <a:t> </a:t>
            </a:r>
            <a:r>
              <a:rPr lang="en-US" altLang="ja-JP" sz="3200" b="1" dirty="0" smtClean="0">
                <a:latin typeface="Chaparral Pro" pitchFamily="18" charset="0"/>
              </a:rPr>
              <a:t>    interested in the JSPS programs.</a:t>
            </a:r>
          </a:p>
          <a:p>
            <a:pPr marL="622300"/>
            <a:r>
              <a:rPr lang="en-US" altLang="ja-JP" sz="2400" dirty="0" smtClean="0">
                <a:latin typeface="Chaparral Pro" pitchFamily="18" charset="0"/>
              </a:rPr>
              <a:t>   </a:t>
            </a:r>
            <a:endParaRPr lang="en-US" altLang="ja-JP" sz="2400" dirty="0">
              <a:latin typeface="Chaparral Pro" pitchFamily="18" charset="0"/>
            </a:endParaRPr>
          </a:p>
        </p:txBody>
      </p:sp>
      <p:pic>
        <p:nvPicPr>
          <p:cNvPr id="5123" name="Picture 3" descr="J:\26.Stockholm office Brochure\2017\使用写真\P10 Offi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29461"/>
            <a:ext cx="3233887" cy="215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8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スライド番号プレースホルダー 1"/>
          <p:cNvSpPr txBox="1">
            <a:spLocks/>
          </p:cNvSpPr>
          <p:nvPr/>
        </p:nvSpPr>
        <p:spPr>
          <a:xfrm>
            <a:off x="6991549" y="65159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400" b="1" kern="120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400" b="1" kern="120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400" b="1" kern="120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400" b="1" kern="120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r>
              <a:rPr lang="en-US" altLang="ja-JP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/16</a:t>
            </a:r>
            <a:endParaRPr lang="en-US" altLang="ja-JP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63931"/>
            <a:ext cx="9252520" cy="4680519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ja-JP" sz="3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JSPS </a:t>
            </a:r>
            <a:r>
              <a:rPr lang="en-US" altLang="ja-JP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</a:t>
            </a:r>
            <a:r>
              <a:rPr lang="en-US" altLang="ja-JP" sz="39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curiosity-driven </a:t>
            </a:r>
            <a:r>
              <a:rPr lang="en-US" altLang="ja-JP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researches in</a:t>
            </a:r>
            <a:r>
              <a:rPr lang="en-US" altLang="ja-JP" sz="3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natural/social sciences, engineering and </a:t>
            </a:r>
            <a:r>
              <a:rPr lang="en-US" altLang="ja-JP" sz="39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humanities</a:t>
            </a:r>
            <a:r>
              <a:rPr lang="en-US" altLang="ja-JP" sz="39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ja-JP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principle, </a:t>
            </a:r>
            <a:r>
              <a:rPr lang="en-US" altLang="ja-JP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priority field.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39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JSPS funds</a:t>
            </a:r>
          </a:p>
          <a:p>
            <a:pPr marL="457200" lvl="1" indent="0">
              <a:buNone/>
            </a:pPr>
            <a:r>
              <a:rPr lang="en-US" altLang="ja-JP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Grant to research projects: </a:t>
            </a:r>
            <a:r>
              <a:rPr lang="en-US" altLang="ja-JP" sz="3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Grant-in-Aid</a:t>
            </a:r>
            <a:r>
              <a:rPr lang="en-US" altLang="ja-JP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lvl="1" indent="0">
              <a:buNone/>
            </a:pPr>
            <a:r>
              <a:rPr lang="en-US" altLang="ja-JP" sz="3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ja-JP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(Total, </a:t>
            </a:r>
            <a:r>
              <a:rPr lang="en-US" altLang="ja-JP" sz="3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ca.</a:t>
            </a:r>
            <a:r>
              <a:rPr lang="en-US" altLang="ja-JP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billion</a:t>
            </a:r>
            <a:r>
              <a:rPr lang="en-GB" altLang="ja-JP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ja-JP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 </a:t>
            </a:r>
            <a:r>
              <a:rPr lang="en-US" altLang="ja-JP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/70,000 projects/year</a:t>
            </a:r>
            <a:r>
              <a:rPr lang="en-US" altLang="ja-JP" sz="3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ja-JP" sz="3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ja-JP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researchers at Japanese Institutions, regardless</a:t>
            </a:r>
          </a:p>
          <a:p>
            <a:pPr marL="914400" lvl="2" indent="0">
              <a:buNone/>
            </a:pPr>
            <a:r>
              <a:rPr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 their nationality.</a:t>
            </a:r>
          </a:p>
          <a:p>
            <a:pPr marL="457200" lvl="1" indent="0">
              <a:buNone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ja-JP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Fellowships:</a:t>
            </a:r>
            <a:r>
              <a:rPr lang="en-US" altLang="ja-JP" sz="3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000" b="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ca.</a:t>
            </a:r>
            <a:r>
              <a:rPr lang="en-US" altLang="ja-JP" sz="30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6,000</a:t>
            </a:r>
            <a:r>
              <a:rPr lang="en-US" altLang="ja-JP" sz="3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Japanese pre-</a:t>
            </a:r>
            <a:r>
              <a:rPr lang="en-US" altLang="ja-JP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/post-docs</a:t>
            </a:r>
            <a:r>
              <a:rPr lang="en-US" altLang="ja-JP" sz="3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72" y="4941168"/>
            <a:ext cx="9089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ts val="3200"/>
              </a:lnSpc>
            </a:pP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collaborations: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Bi- &amp; multi-lateral 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programs </a:t>
            </a:r>
            <a:endParaRPr lang="en-US" altLang="ja-JP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3200"/>
              </a:lnSpc>
            </a:pP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Mobility facilitation by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programs (per year):</a:t>
            </a:r>
            <a:b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ja-JP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ca.</a:t>
            </a:r>
            <a:r>
              <a:rPr lang="en-US" altLang="ja-JP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10,000 researchers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pre-docs to professors</a:t>
            </a:r>
          </a:p>
        </p:txBody>
      </p:sp>
    </p:spTree>
    <p:extLst>
      <p:ext uri="{BB962C8B-B14F-4D97-AF65-F5344CB8AC3E}">
        <p14:creationId xmlns:p14="http://schemas.microsoft.com/office/powerpoint/2010/main" val="1214773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3059113" y="6100763"/>
            <a:ext cx="2952750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 smtClean="0">
              <a:solidFill>
                <a:srgbClr val="FFFFFF"/>
              </a:solidFill>
            </a:endParaRPr>
          </a:p>
        </p:txBody>
      </p:sp>
      <p:sp>
        <p:nvSpPr>
          <p:cNvPr id="64" name="スライド番号プレースホルダー 1"/>
          <p:cNvSpPr txBox="1">
            <a:spLocks/>
          </p:cNvSpPr>
          <p:nvPr/>
        </p:nvSpPr>
        <p:spPr>
          <a:xfrm>
            <a:off x="6991549" y="65159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400" b="1" kern="120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400" b="1" kern="120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400" b="1" kern="120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400" b="1" kern="120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r>
              <a:rPr lang="en-US" altLang="ja-JP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ja-JP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/16</a:t>
            </a:r>
            <a:endParaRPr lang="en-US" altLang="ja-JP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8" y="2143397"/>
            <a:ext cx="8229600" cy="4525963"/>
          </a:xfrm>
        </p:spPr>
      </p:pic>
      <p:grpSp>
        <p:nvGrpSpPr>
          <p:cNvPr id="50" name="グループ化 17"/>
          <p:cNvGrpSpPr>
            <a:grpSpLocks/>
          </p:cNvGrpSpPr>
          <p:nvPr/>
        </p:nvGrpSpPr>
        <p:grpSpPr bwMode="auto">
          <a:xfrm>
            <a:off x="7092280" y="2675548"/>
            <a:ext cx="1824037" cy="944766"/>
            <a:chOff x="4689068" y="2544243"/>
            <a:chExt cx="1824445" cy="944703"/>
          </a:xfrm>
        </p:grpSpPr>
        <p:sp>
          <p:nvSpPr>
            <p:cNvPr id="51" name="AutoShape 12"/>
            <p:cNvSpPr>
              <a:spLocks noChangeArrowheads="1"/>
            </p:cNvSpPr>
            <p:nvPr/>
          </p:nvSpPr>
          <p:spPr bwMode="auto">
            <a:xfrm>
              <a:off x="4857381" y="2544243"/>
              <a:ext cx="1656132" cy="76142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ja-JP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JSPS TOKYO</a:t>
              </a:r>
            </a:p>
          </p:txBody>
        </p:sp>
        <p:cxnSp>
          <p:nvCxnSpPr>
            <p:cNvPr id="53" name="AutoShape 36"/>
            <p:cNvCxnSpPr>
              <a:cxnSpLocks noChangeShapeType="1"/>
            </p:cNvCxnSpPr>
            <p:nvPr/>
          </p:nvCxnSpPr>
          <p:spPr bwMode="auto">
            <a:xfrm flipV="1">
              <a:off x="4800193" y="3248631"/>
              <a:ext cx="141346" cy="16149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" name="Oval 37"/>
            <p:cNvSpPr>
              <a:spLocks noChangeArrowheads="1"/>
            </p:cNvSpPr>
            <p:nvPr/>
          </p:nvSpPr>
          <p:spPr bwMode="auto">
            <a:xfrm>
              <a:off x="4689068" y="3388934"/>
              <a:ext cx="111125" cy="10001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6" name="AutoShape 20"/>
          <p:cNvCxnSpPr>
            <a:cxnSpLocks noChangeShapeType="1"/>
          </p:cNvCxnSpPr>
          <p:nvPr/>
        </p:nvCxnSpPr>
        <p:spPr bwMode="auto">
          <a:xfrm>
            <a:off x="991036" y="3542603"/>
            <a:ext cx="201613" cy="91281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22"/>
          <p:cNvSpPr>
            <a:spLocks noChangeArrowheads="1"/>
          </p:cNvSpPr>
          <p:nvPr/>
        </p:nvSpPr>
        <p:spPr bwMode="auto">
          <a:xfrm>
            <a:off x="9525" y="4386456"/>
            <a:ext cx="3049588" cy="35285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36000" tIns="36000" rIns="36000" bIns="36000"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JSPS San Francisco Office</a:t>
            </a:r>
          </a:p>
        </p:txBody>
      </p:sp>
      <p:sp>
        <p:nvSpPr>
          <p:cNvPr id="58" name="Oval 34"/>
          <p:cNvSpPr>
            <a:spLocks noChangeArrowheads="1"/>
          </p:cNvSpPr>
          <p:nvPr/>
        </p:nvSpPr>
        <p:spPr bwMode="auto">
          <a:xfrm>
            <a:off x="949012" y="3471100"/>
            <a:ext cx="74612" cy="682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400">
              <a:solidFill>
                <a:srgbClr val="002060"/>
              </a:solidFill>
            </a:endParaRPr>
          </a:p>
        </p:txBody>
      </p:sp>
      <p:cxnSp>
        <p:nvCxnSpPr>
          <p:cNvPr id="59" name="AutoShape 21"/>
          <p:cNvCxnSpPr>
            <a:cxnSpLocks noChangeShapeType="1"/>
          </p:cNvCxnSpPr>
          <p:nvPr/>
        </p:nvCxnSpPr>
        <p:spPr bwMode="auto">
          <a:xfrm flipH="1" flipV="1">
            <a:off x="1628170" y="2693154"/>
            <a:ext cx="440138" cy="72686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AutoShape 23"/>
          <p:cNvSpPr>
            <a:spLocks noChangeArrowheads="1"/>
          </p:cNvSpPr>
          <p:nvPr/>
        </p:nvSpPr>
        <p:spPr bwMode="auto">
          <a:xfrm>
            <a:off x="394644" y="2356067"/>
            <a:ext cx="2593180" cy="35285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36000" tIns="36000" rIns="36000" bIns="36000"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JSPS Washington Office</a:t>
            </a:r>
          </a:p>
        </p:txBody>
      </p:sp>
      <p:sp>
        <p:nvSpPr>
          <p:cNvPr id="67" name="Oval 33"/>
          <p:cNvSpPr>
            <a:spLocks noChangeArrowheads="1"/>
          </p:cNvSpPr>
          <p:nvPr/>
        </p:nvSpPr>
        <p:spPr bwMode="auto">
          <a:xfrm>
            <a:off x="2040706" y="3434333"/>
            <a:ext cx="76200" cy="666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400">
              <a:solidFill>
                <a:srgbClr val="002060"/>
              </a:solidFill>
            </a:endParaRPr>
          </a:p>
        </p:txBody>
      </p:sp>
      <p:sp>
        <p:nvSpPr>
          <p:cNvPr id="68" name="AutoShape 41"/>
          <p:cNvSpPr>
            <a:spLocks noChangeArrowheads="1"/>
          </p:cNvSpPr>
          <p:nvPr/>
        </p:nvSpPr>
        <p:spPr bwMode="auto">
          <a:xfrm>
            <a:off x="6874301" y="3826962"/>
            <a:ext cx="2077170" cy="35285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36000" tIns="36000" rIns="36000" bIns="36000"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JSPS Beijing Office</a:t>
            </a:r>
          </a:p>
        </p:txBody>
      </p:sp>
      <p:cxnSp>
        <p:nvCxnSpPr>
          <p:cNvPr id="70" name="AutoShape 42"/>
          <p:cNvCxnSpPr>
            <a:cxnSpLocks noChangeShapeType="1"/>
          </p:cNvCxnSpPr>
          <p:nvPr/>
        </p:nvCxnSpPr>
        <p:spPr bwMode="auto">
          <a:xfrm>
            <a:off x="6479412" y="3515304"/>
            <a:ext cx="489485" cy="473994"/>
          </a:xfrm>
          <a:prstGeom prst="straightConnector1">
            <a:avLst/>
          </a:prstGeom>
          <a:noFill/>
          <a:ln w="19050">
            <a:solidFill>
              <a:srgbClr val="000000"/>
            </a:solidFill>
            <a:miter lim="800000"/>
            <a:headEnd type="non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Oval 38"/>
          <p:cNvSpPr>
            <a:spLocks noChangeArrowheads="1"/>
          </p:cNvSpPr>
          <p:nvPr/>
        </p:nvSpPr>
        <p:spPr bwMode="auto">
          <a:xfrm>
            <a:off x="6401843" y="3449518"/>
            <a:ext cx="74612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400">
              <a:solidFill>
                <a:srgbClr val="002060"/>
              </a:solidFill>
            </a:endParaRPr>
          </a:p>
        </p:txBody>
      </p:sp>
      <p:sp>
        <p:nvSpPr>
          <p:cNvPr id="72" name="AutoShape 11"/>
          <p:cNvSpPr>
            <a:spLocks noChangeArrowheads="1"/>
          </p:cNvSpPr>
          <p:nvPr/>
        </p:nvSpPr>
        <p:spPr bwMode="auto">
          <a:xfrm>
            <a:off x="5608965" y="4836700"/>
            <a:ext cx="2444129" cy="35285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36000" tIns="36000" rIns="36000" bIns="36000"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JSPS Bangkok Office</a:t>
            </a:r>
          </a:p>
        </p:txBody>
      </p:sp>
      <p:cxnSp>
        <p:nvCxnSpPr>
          <p:cNvPr id="73" name="AutoShape 19"/>
          <p:cNvCxnSpPr>
            <a:cxnSpLocks noChangeShapeType="1"/>
          </p:cNvCxnSpPr>
          <p:nvPr/>
        </p:nvCxnSpPr>
        <p:spPr bwMode="auto">
          <a:xfrm>
            <a:off x="6364397" y="4379883"/>
            <a:ext cx="142875" cy="5365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" name="Oval 39"/>
          <p:cNvSpPr>
            <a:spLocks noChangeArrowheads="1"/>
          </p:cNvSpPr>
          <p:nvPr/>
        </p:nvSpPr>
        <p:spPr bwMode="auto">
          <a:xfrm flipV="1">
            <a:off x="6307014" y="4293132"/>
            <a:ext cx="71438" cy="698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400">
              <a:solidFill>
                <a:srgbClr val="002060"/>
              </a:solidFill>
            </a:endParaRPr>
          </a:p>
        </p:txBody>
      </p:sp>
      <p:cxnSp>
        <p:nvCxnSpPr>
          <p:cNvPr id="76" name="AutoShape 17"/>
          <p:cNvCxnSpPr>
            <a:cxnSpLocks noChangeShapeType="1"/>
          </p:cNvCxnSpPr>
          <p:nvPr/>
        </p:nvCxnSpPr>
        <p:spPr bwMode="auto">
          <a:xfrm flipH="1">
            <a:off x="3251146" y="3937768"/>
            <a:ext cx="1181100" cy="164465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AutoShape 24"/>
          <p:cNvSpPr>
            <a:spLocks noChangeArrowheads="1"/>
          </p:cNvSpPr>
          <p:nvPr/>
        </p:nvSpPr>
        <p:spPr bwMode="auto">
          <a:xfrm>
            <a:off x="1255713" y="5229200"/>
            <a:ext cx="3184525" cy="355937"/>
          </a:xfrm>
          <a:prstGeom prst="roundRect">
            <a:avLst>
              <a:gd name="adj" fmla="val 1908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36000" tIns="36000" rIns="36000" bIns="36000"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JSPS Cairo Research Station</a:t>
            </a:r>
          </a:p>
        </p:txBody>
      </p:sp>
      <p:sp>
        <p:nvSpPr>
          <p:cNvPr id="79" name="Oval 31"/>
          <p:cNvSpPr>
            <a:spLocks noChangeArrowheads="1"/>
          </p:cNvSpPr>
          <p:nvPr/>
        </p:nvSpPr>
        <p:spPr bwMode="auto">
          <a:xfrm>
            <a:off x="4427984" y="3861048"/>
            <a:ext cx="73025" cy="666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400">
              <a:solidFill>
                <a:srgbClr val="002060"/>
              </a:solidFill>
            </a:endParaRPr>
          </a:p>
        </p:txBody>
      </p:sp>
      <p:cxnSp>
        <p:nvCxnSpPr>
          <p:cNvPr id="80" name="AutoShape 18"/>
          <p:cNvCxnSpPr>
            <a:cxnSpLocks noChangeShapeType="1"/>
          </p:cNvCxnSpPr>
          <p:nvPr/>
        </p:nvCxnSpPr>
        <p:spPr bwMode="auto">
          <a:xfrm>
            <a:off x="4747548" y="4838064"/>
            <a:ext cx="769938" cy="65087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AutoShape 26"/>
          <p:cNvSpPr>
            <a:spLocks noChangeArrowheads="1"/>
          </p:cNvSpPr>
          <p:nvPr/>
        </p:nvSpPr>
        <p:spPr bwMode="auto">
          <a:xfrm>
            <a:off x="5080730" y="5452411"/>
            <a:ext cx="3314972" cy="35285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36000" tIns="36000" rIns="36000" bIns="36000"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JSPS Nairobi Research </a:t>
            </a:r>
            <a:r>
              <a:rPr lang="en-US" altLang="ja-JP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endParaRPr lang="en-US" altLang="ja-JP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Oval 32"/>
          <p:cNvSpPr>
            <a:spLocks noChangeArrowheads="1"/>
          </p:cNvSpPr>
          <p:nvPr/>
        </p:nvSpPr>
        <p:spPr bwMode="auto">
          <a:xfrm>
            <a:off x="4659774" y="4765620"/>
            <a:ext cx="7302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400">
              <a:solidFill>
                <a:srgbClr val="002060"/>
              </a:solidFill>
            </a:endParaRPr>
          </a:p>
        </p:txBody>
      </p:sp>
      <p:cxnSp>
        <p:nvCxnSpPr>
          <p:cNvPr id="83" name="AutoShape 15"/>
          <p:cNvCxnSpPr>
            <a:cxnSpLocks noChangeShapeType="1"/>
          </p:cNvCxnSpPr>
          <p:nvPr/>
        </p:nvCxnSpPr>
        <p:spPr bwMode="auto">
          <a:xfrm flipH="1">
            <a:off x="3455111" y="3284984"/>
            <a:ext cx="498085" cy="40940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" name="AutoShape 24"/>
          <p:cNvSpPr>
            <a:spLocks noChangeArrowheads="1"/>
          </p:cNvSpPr>
          <p:nvPr/>
        </p:nvSpPr>
        <p:spPr bwMode="auto">
          <a:xfrm>
            <a:off x="1880706" y="3673837"/>
            <a:ext cx="2508250" cy="355937"/>
          </a:xfrm>
          <a:prstGeom prst="roundRect">
            <a:avLst>
              <a:gd name="adj" fmla="val 19083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36000" tIns="36000" rIns="36000" bIns="36000"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JSPS Strasbourg Office</a:t>
            </a:r>
          </a:p>
        </p:txBody>
      </p:sp>
      <p:cxnSp>
        <p:nvCxnSpPr>
          <p:cNvPr id="86" name="AutoShape 16"/>
          <p:cNvCxnSpPr>
            <a:cxnSpLocks noChangeShapeType="1"/>
          </p:cNvCxnSpPr>
          <p:nvPr/>
        </p:nvCxnSpPr>
        <p:spPr bwMode="auto">
          <a:xfrm flipV="1">
            <a:off x="4091694" y="3017978"/>
            <a:ext cx="668338" cy="11906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AutoShape 12"/>
          <p:cNvSpPr>
            <a:spLocks noChangeArrowheads="1"/>
          </p:cNvSpPr>
          <p:nvPr/>
        </p:nvSpPr>
        <p:spPr bwMode="auto">
          <a:xfrm>
            <a:off x="4442527" y="2857845"/>
            <a:ext cx="2357437" cy="352425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JSPS Bonn Office</a:t>
            </a:r>
          </a:p>
        </p:txBody>
      </p:sp>
      <p:sp>
        <p:nvSpPr>
          <p:cNvPr id="89" name="AutoShape 10"/>
          <p:cNvSpPr>
            <a:spLocks noChangeArrowheads="1"/>
          </p:cNvSpPr>
          <p:nvPr/>
        </p:nvSpPr>
        <p:spPr bwMode="auto">
          <a:xfrm>
            <a:off x="4388956" y="1721548"/>
            <a:ext cx="2955738" cy="386904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36000" tIns="36000" rIns="36000" bIns="36000"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JSPS Stockholm Office</a:t>
            </a:r>
          </a:p>
        </p:txBody>
      </p:sp>
      <p:cxnSp>
        <p:nvCxnSpPr>
          <p:cNvPr id="90" name="AutoShape 14"/>
          <p:cNvCxnSpPr>
            <a:cxnSpLocks noChangeShapeType="1"/>
          </p:cNvCxnSpPr>
          <p:nvPr/>
        </p:nvCxnSpPr>
        <p:spPr bwMode="auto">
          <a:xfrm flipV="1">
            <a:off x="4256965" y="2132856"/>
            <a:ext cx="1094005" cy="671580"/>
          </a:xfrm>
          <a:prstGeom prst="straightConnector1">
            <a:avLst/>
          </a:prstGeom>
          <a:noFill/>
          <a:ln w="19050">
            <a:solidFill>
              <a:srgbClr val="000000"/>
            </a:solidFill>
            <a:miter lim="800000"/>
            <a:headEnd type="non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AutoShape 13"/>
          <p:cNvCxnSpPr>
            <a:cxnSpLocks noChangeShapeType="1"/>
            <a:stCxn id="94" idx="1"/>
          </p:cNvCxnSpPr>
          <p:nvPr/>
        </p:nvCxnSpPr>
        <p:spPr bwMode="auto">
          <a:xfrm flipH="1" flipV="1">
            <a:off x="3069542" y="2027455"/>
            <a:ext cx="739606" cy="97052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AutoShape 25"/>
          <p:cNvSpPr>
            <a:spLocks noChangeArrowheads="1"/>
          </p:cNvSpPr>
          <p:nvPr/>
        </p:nvSpPr>
        <p:spPr bwMode="auto">
          <a:xfrm>
            <a:off x="1769650" y="1614283"/>
            <a:ext cx="2068512" cy="352425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JSPS London Office</a:t>
            </a:r>
          </a:p>
        </p:txBody>
      </p:sp>
      <p:sp>
        <p:nvSpPr>
          <p:cNvPr id="94" name="Oval 29"/>
          <p:cNvSpPr>
            <a:spLocks noChangeArrowheads="1"/>
          </p:cNvSpPr>
          <p:nvPr/>
        </p:nvSpPr>
        <p:spPr bwMode="auto">
          <a:xfrm>
            <a:off x="3794233" y="2983100"/>
            <a:ext cx="101845" cy="101626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95" name="正方形/長方形 94"/>
          <p:cNvSpPr/>
          <p:nvPr/>
        </p:nvSpPr>
        <p:spPr>
          <a:xfrm>
            <a:off x="2870247" y="6120209"/>
            <a:ext cx="3472486" cy="523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29"/>
          <p:cNvSpPr>
            <a:spLocks noChangeArrowheads="1"/>
          </p:cNvSpPr>
          <p:nvPr/>
        </p:nvSpPr>
        <p:spPr bwMode="auto">
          <a:xfrm>
            <a:off x="4166357" y="2775018"/>
            <a:ext cx="101845" cy="101626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69" name="Oval 29"/>
          <p:cNvSpPr>
            <a:spLocks noChangeArrowheads="1"/>
          </p:cNvSpPr>
          <p:nvPr/>
        </p:nvSpPr>
        <p:spPr bwMode="auto">
          <a:xfrm>
            <a:off x="3996273" y="3072996"/>
            <a:ext cx="101845" cy="101626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75" name="Oval 29"/>
          <p:cNvSpPr>
            <a:spLocks noChangeArrowheads="1"/>
          </p:cNvSpPr>
          <p:nvPr/>
        </p:nvSpPr>
        <p:spPr bwMode="auto">
          <a:xfrm>
            <a:off x="3939764" y="3210907"/>
            <a:ext cx="101845" cy="101626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6776" y="116632"/>
            <a:ext cx="8927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 JSPS </a:t>
            </a:r>
            <a:r>
              <a:rPr lang="en-US" altLang="ja-JP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Overseas </a:t>
            </a:r>
            <a:r>
              <a:rPr lang="en-US" altLang="ja-JP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Offices and Stations in the World </a:t>
            </a:r>
            <a:r>
              <a:rPr lang="en-US" altLang="ja-JP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Build </a:t>
            </a:r>
            <a:r>
              <a:rPr lang="en-US" altLang="ja-JP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Robust International Cooperative </a:t>
            </a:r>
            <a:r>
              <a:rPr lang="en-US" altLang="ja-JP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Networks   </a:t>
            </a:r>
          </a:p>
          <a:p>
            <a:r>
              <a:rPr lang="en-US" altLang="ja-JP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1" lang="ja-JP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11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36512" y="29692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ja-JP" sz="4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Mission of JSPS Stockholm</a:t>
            </a:r>
            <a:r>
              <a:rPr lang="ja-JP" alt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</a:t>
            </a:r>
          </a:p>
          <a:p>
            <a:pPr algn="ctr">
              <a:lnSpc>
                <a:spcPts val="4000"/>
              </a:lnSpc>
            </a:pPr>
            <a:r>
              <a:rPr lang="en-US" altLang="ja-JP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Building robust international cooperative networks between Japan and Nordic and Baltic countries</a:t>
            </a:r>
            <a:endParaRPr lang="ja-JP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HGS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6" name="図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" r="27000" b="44841"/>
          <a:stretch/>
        </p:blipFill>
        <p:spPr bwMode="auto">
          <a:xfrm>
            <a:off x="611560" y="2052406"/>
            <a:ext cx="6768752" cy="4760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619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79512" y="-27384"/>
            <a:ext cx="8784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Activities </a:t>
            </a:r>
            <a:r>
              <a:rPr lang="en-US" altLang="ja-JP" sz="4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of</a:t>
            </a:r>
            <a:r>
              <a:rPr kumimoji="1" lang="en-US" altLang="ja-JP" sz="4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JSPS Stockholm Office</a:t>
            </a:r>
            <a:endParaRPr kumimoji="1" lang="ja-JP" altLang="en-US" sz="4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5496" y="820256"/>
            <a:ext cx="9144000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ts val="2800"/>
              </a:lnSpc>
              <a:buFontTx/>
              <a:buAutoNum type="arabicParenBoth"/>
            </a:pPr>
            <a:r>
              <a:rPr lang="sv-SE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Holding </a:t>
            </a:r>
            <a:r>
              <a:rPr lang="sv-SE" altLang="ja-JP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seminars</a:t>
            </a:r>
            <a:r>
              <a:rPr lang="sv-SE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symposia and </a:t>
            </a:r>
            <a:r>
              <a:rPr lang="sv-SE" altLang="ja-JP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workshops</a:t>
            </a:r>
            <a:r>
              <a:rPr lang="sv-SE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altLang="ja-JP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sv-SE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Nordic/Baltic and Japanese universities</a:t>
            </a:r>
          </a:p>
          <a:p>
            <a:pPr>
              <a:lnSpc>
                <a:spcPts val="2800"/>
              </a:lnSpc>
            </a:pPr>
            <a:r>
              <a:rPr lang="sv-SE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v-SE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to promote </a:t>
            </a:r>
            <a:r>
              <a:rPr lang="sv-SE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</a:t>
            </a:r>
            <a:r>
              <a:rPr lang="sv-SE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researches</a:t>
            </a:r>
            <a:endParaRPr lang="sv-SE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sv-SE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v-SE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to stimulate students/researchers exchange</a:t>
            </a:r>
            <a:endParaRPr lang="sv-SE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139" y="2444603"/>
            <a:ext cx="9145016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sv-SE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Collaborating with partner </a:t>
            </a:r>
            <a:r>
              <a:rPr lang="sv-SE" altLang="ja-JP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</a:p>
          <a:p>
            <a:pPr>
              <a:lnSpc>
                <a:spcPts val="2800"/>
              </a:lnSpc>
            </a:pPr>
            <a:r>
              <a:rPr lang="sv-SE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v-SE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Research Council </a:t>
            </a:r>
            <a:r>
              <a:rPr lang="sv-SE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v-SE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Norway</a:t>
            </a:r>
            <a:r>
              <a:rPr lang="sv-SE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(RCN</a:t>
            </a:r>
            <a:r>
              <a:rPr lang="sv-SE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2800"/>
              </a:lnSpc>
            </a:pPr>
            <a:r>
              <a:rPr lang="sv-SE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v-SE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Universities</a:t>
            </a:r>
            <a:r>
              <a:rPr lang="sv-SE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Denmark (DU)</a:t>
            </a:r>
            <a:endParaRPr lang="sv-SE" altLang="ja-JP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sv-SE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Academy </a:t>
            </a:r>
            <a:r>
              <a:rPr lang="sv-SE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Finland </a:t>
            </a:r>
            <a:r>
              <a:rPr lang="sv-SE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(AF)</a:t>
            </a:r>
          </a:p>
          <a:p>
            <a:pPr>
              <a:lnSpc>
                <a:spcPts val="2800"/>
              </a:lnSpc>
            </a:pPr>
            <a:r>
              <a:rPr lang="sv-SE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v-SE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Estonian</a:t>
            </a:r>
            <a:r>
              <a:rPr lang="sv-SE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Council </a:t>
            </a:r>
            <a:r>
              <a:rPr lang="sv-SE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(ETAg)</a:t>
            </a:r>
          </a:p>
          <a:p>
            <a:pPr>
              <a:lnSpc>
                <a:spcPts val="2800"/>
              </a:lnSpc>
            </a:pPr>
            <a:r>
              <a:rPr lang="sv-SE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Research Council of Lithuania (RCL) </a:t>
            </a:r>
            <a:endParaRPr lang="sv-SE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sv-SE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Swedish </a:t>
            </a:r>
            <a:r>
              <a:rPr lang="sv-SE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Foundation for International Cooperation in</a:t>
            </a:r>
          </a:p>
          <a:p>
            <a:pPr>
              <a:lnSpc>
                <a:spcPts val="2800"/>
              </a:lnSpc>
            </a:pPr>
            <a:r>
              <a:rPr lang="sv-SE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Research and Higher Eductaion (STINT) </a:t>
            </a:r>
          </a:p>
          <a:p>
            <a:pPr>
              <a:lnSpc>
                <a:spcPts val="2800"/>
              </a:lnSpc>
            </a:pPr>
            <a:r>
              <a:rPr lang="sv-SE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v-SE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Swedish </a:t>
            </a:r>
            <a:r>
              <a:rPr lang="sv-SE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Foundation for Strategic Research (SSF)</a:t>
            </a:r>
          </a:p>
          <a:p>
            <a:pPr>
              <a:lnSpc>
                <a:spcPts val="2800"/>
              </a:lnSpc>
            </a:pPr>
            <a:r>
              <a:rPr lang="sv-SE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v-SE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Swedish </a:t>
            </a:r>
            <a:r>
              <a:rPr lang="sv-SE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Governmental Agency for Innovation Systems (VINNOVA)</a:t>
            </a:r>
          </a:p>
          <a:p>
            <a:pPr>
              <a:lnSpc>
                <a:spcPts val="2800"/>
              </a:lnSpc>
            </a:pPr>
            <a:r>
              <a:rPr lang="sv-SE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v-SE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Royal </a:t>
            </a:r>
            <a:r>
              <a:rPr lang="sv-SE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Swedish Academy of Sciences (KVA)</a:t>
            </a:r>
          </a:p>
          <a:p>
            <a:pPr>
              <a:lnSpc>
                <a:spcPts val="2800"/>
              </a:lnSpc>
            </a:pPr>
            <a:r>
              <a:rPr lang="en-GB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Royal </a:t>
            </a:r>
            <a:r>
              <a:rPr lang="en-GB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Swedish Academy of Engineering Sciences</a:t>
            </a:r>
            <a:r>
              <a:rPr lang="sv-SE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(IVA)</a:t>
            </a:r>
          </a:p>
          <a:p>
            <a:pPr>
              <a:lnSpc>
                <a:spcPts val="2800"/>
              </a:lnSpc>
            </a:pPr>
            <a:r>
              <a:rPr lang="sv-SE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v-SE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v-SE" altLang="ja-JP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43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1587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7D3348"/>
                </a:solidFill>
                <a:latin typeface="Cambria" panose="02040503050406030204" pitchFamily="18" charset="0"/>
              </a:rPr>
              <a:t> </a:t>
            </a:r>
            <a:r>
              <a:rPr kumimoji="1" lang="en-US" altLang="ja-JP" sz="3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Activities of JSPS Stockholm Office (cont.)</a:t>
            </a:r>
            <a:endParaRPr kumimoji="1" lang="ja-JP" altLang="en-US" sz="3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7536" y="751056"/>
            <a:ext cx="912646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ja-JP" sz="3200" b="1" dirty="0" smtClean="0">
                <a:latin typeface="Chaparral Pro" pitchFamily="18" charset="0"/>
              </a:rPr>
              <a:t>(3</a:t>
            </a:r>
            <a:r>
              <a:rPr lang="en-US" altLang="ja-JP" sz="3200" b="1" dirty="0">
                <a:latin typeface="Chaparral Pro" pitchFamily="18" charset="0"/>
              </a:rPr>
              <a:t>) </a:t>
            </a:r>
            <a:r>
              <a:rPr lang="sv-SE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Establishing Alumni Clubs</a:t>
            </a:r>
          </a:p>
          <a:p>
            <a:pPr>
              <a:lnSpc>
                <a:spcPts val="3000"/>
              </a:lnSpc>
            </a:pP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JSPS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alumni clubs form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maintain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 networks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former JSPS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fellows,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JSPS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the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alumni communities.</a:t>
            </a:r>
            <a:endParaRPr lang="sv-SE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934748"/>
              </p:ext>
            </p:extLst>
          </p:nvPr>
        </p:nvGraphicFramePr>
        <p:xfrm>
          <a:off x="144016" y="2167176"/>
          <a:ext cx="8892480" cy="2629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64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64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30566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kumimoji="1" lang="sv-SE" altLang="ja-JP" sz="2800" dirty="0" smtClean="0"/>
                        <a:t>JSPS Alumni Club</a:t>
                      </a:r>
                      <a:r>
                        <a:rPr kumimoji="1" lang="sv-SE" altLang="ja-JP" sz="2800" baseline="0" dirty="0" smtClean="0"/>
                        <a:t> in Sweden</a:t>
                      </a:r>
                      <a:endParaRPr kumimoji="1" lang="sv-SE" altLang="ja-JP" sz="2800" dirty="0" smtClean="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kumimoji="1" lang="sv-SE" altLang="ja-JP" sz="2800" dirty="0" smtClean="0"/>
                        <a:t>(SAC)</a:t>
                      </a:r>
                      <a:endParaRPr kumimoji="1" lang="ja-JP" altLang="en-US" sz="2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kumimoji="1" lang="sv-SE" altLang="ja-JP" sz="2800" dirty="0" smtClean="0"/>
                        <a:t>JSPS Alumni Club in Finland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kumimoji="1" lang="sv-SE" altLang="ja-JP" sz="2800" dirty="0" smtClean="0"/>
                        <a:t>(ACF)</a:t>
                      </a:r>
                      <a:endParaRPr kumimoji="1" lang="ja-JP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kumimoji="1" lang="en-US" altLang="ja-JP" sz="2800" dirty="0" smtClean="0"/>
                        <a:t>JSPS Alumni Club in Denmark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kumimoji="1" lang="en-US" altLang="ja-JP" sz="2800" dirty="0" smtClean="0"/>
                        <a:t>(ACD)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941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kumimoji="1" lang="en-US" altLang="ja-JP" sz="2600" dirty="0" smtClean="0"/>
                        <a:t>established in 2005 </a:t>
                      </a:r>
                      <a:endParaRPr kumimoji="1" lang="en-US" altLang="ja-JP" sz="2400" dirty="0" smtClean="0"/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kumimoji="1" lang="en-US" altLang="ja-JP" sz="2400" dirty="0" smtClean="0"/>
                        <a:t>about</a:t>
                      </a:r>
                      <a:r>
                        <a:rPr kumimoji="1" lang="en-US" altLang="ja-JP" sz="2400" baseline="0" dirty="0" smtClean="0"/>
                        <a:t> </a:t>
                      </a:r>
                      <a:r>
                        <a:rPr kumimoji="1" lang="en-US" altLang="ja-JP" sz="2400" dirty="0" smtClean="0"/>
                        <a:t>160 members at</a:t>
                      </a:r>
                      <a:r>
                        <a:rPr kumimoji="1" lang="en-US" altLang="ja-JP" sz="2400" baseline="0" dirty="0" smtClean="0"/>
                        <a:t> present</a:t>
                      </a:r>
                      <a:endParaRPr kumimoji="1" lang="ja-JP" alt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kumimoji="1" lang="en-US" altLang="ja-JP" sz="2600" dirty="0" smtClean="0"/>
                        <a:t>established in 2009 </a:t>
                      </a:r>
                      <a:endParaRPr kumimoji="1" lang="en-US" altLang="ja-JP" sz="2400" dirty="0" smtClean="0"/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kumimoji="1" lang="en-US" altLang="ja-JP" sz="2400" dirty="0" smtClean="0"/>
                        <a:t>about 90 members at present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kumimoji="1" lang="en-US" altLang="ja-JP" sz="2600" dirty="0" smtClean="0"/>
                        <a:t>established in 2015</a:t>
                      </a:r>
                      <a:endParaRPr kumimoji="1" lang="en-US" altLang="ja-JP" sz="2400" dirty="0" smtClean="0"/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kumimoji="1" lang="en-US" altLang="ja-JP" sz="2400" dirty="0" smtClean="0"/>
                        <a:t>about 40 members at present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Picture 2" descr="P:\170223 SAC BA GA, SAC Seminar, Sweden Japan Academic Network\DSC088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7176"/>
            <a:ext cx="3072448" cy="216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J:\26.Stockholm office Brochure\2017\使用写真\P4中央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474" y="4703663"/>
            <a:ext cx="2950508" cy="212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AC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278" y="4717311"/>
            <a:ext cx="3061921" cy="2099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7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21961"/>
            <a:ext cx="9144000" cy="5314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ja-JP" sz="3600" b="1" dirty="0">
                <a:latin typeface="Chaparral Pro" pitchFamily="18" charset="0"/>
              </a:rPr>
              <a:t> </a:t>
            </a:r>
            <a:r>
              <a:rPr lang="en-US" altLang="ja-JP" sz="3600" b="1" dirty="0" smtClean="0">
                <a:latin typeface="Chaparral Pro" pitchFamily="18" charset="0"/>
              </a:rPr>
              <a:t>   </a:t>
            </a:r>
            <a:r>
              <a:rPr lang="en-US" altLang="ja-JP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 of </a:t>
            </a:r>
            <a:r>
              <a:rPr lang="sv-SE" altLang="ja-JP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v-SE" altLang="ja-JP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ctivities of Alumni Clubs</a:t>
            </a:r>
          </a:p>
          <a:p>
            <a:pPr>
              <a:lnSpc>
                <a:spcPts val="5000"/>
              </a:lnSpc>
            </a:pPr>
            <a:r>
              <a:rPr lang="en-US" altLang="ja-JP" sz="2800" b="1" dirty="0" smtClean="0">
                <a:solidFill>
                  <a:srgbClr val="C00000"/>
                </a:solidFill>
                <a:latin typeface="Chaparral Pro" pitchFamily="18" charset="0"/>
              </a:rPr>
              <a:t>Activity </a:t>
            </a:r>
            <a:r>
              <a:rPr lang="en-US" altLang="ja-JP" sz="2800" b="1" dirty="0">
                <a:solidFill>
                  <a:srgbClr val="C00000"/>
                </a:solidFill>
                <a:latin typeface="Chaparral Pro" pitchFamily="18" charset="0"/>
              </a:rPr>
              <a:t>Seminars, General Assembly and Board </a:t>
            </a:r>
            <a:r>
              <a:rPr lang="en-US" altLang="ja-JP" sz="2800" b="1" dirty="0" smtClean="0">
                <a:solidFill>
                  <a:srgbClr val="C00000"/>
                </a:solidFill>
                <a:latin typeface="Chaparral Pro" pitchFamily="18" charset="0"/>
              </a:rPr>
              <a:t>Meetings</a:t>
            </a: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 Activity</a:t>
            </a:r>
          </a:p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Seminar at </a:t>
            </a:r>
            <a:r>
              <a:rPr lang="en-US" altLang="ja-JP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altLang="ja-JP" sz="20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å</a:t>
            </a:r>
            <a:r>
              <a:rPr lang="en-US" altLang="ja-JP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Sweden on 19th </a:t>
            </a:r>
          </a:p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October 2017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0"/>
            <a:endParaRPr lang="en-US" altLang="ja-JP" sz="2400" dirty="0" smtClean="0">
              <a:latin typeface="Chaparral Pro" pitchFamily="18" charset="0"/>
            </a:endParaRPr>
          </a:p>
          <a:p>
            <a:pPr marL="901700"/>
            <a:endParaRPr lang="en-US" altLang="ja-JP" sz="2400" dirty="0" smtClean="0">
              <a:latin typeface="Chaparral Pro" pitchFamily="18" charset="0"/>
            </a:endParaRPr>
          </a:p>
          <a:p>
            <a:pPr marL="901700"/>
            <a:endParaRPr lang="en-US" altLang="ja-JP" sz="2400" dirty="0" smtClean="0">
              <a:latin typeface="Chaparral Pro" pitchFamily="18" charset="0"/>
            </a:endParaRPr>
          </a:p>
          <a:p>
            <a:pPr marL="901700"/>
            <a:endParaRPr lang="en-US" altLang="ja-JP" sz="2400" dirty="0">
              <a:latin typeface="Chaparral Pro" pitchFamily="18" charset="0"/>
            </a:endParaRPr>
          </a:p>
          <a:p>
            <a:pPr marL="901700"/>
            <a:endParaRPr lang="en-US" altLang="ja-JP" sz="2800" dirty="0">
              <a:latin typeface="Chaparral Pro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650" y="4410691"/>
            <a:ext cx="2916774" cy="218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79512" y="4273932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rgbClr val="C00000"/>
                </a:solidFill>
                <a:latin typeface="Chaparral Pro" pitchFamily="18" charset="0"/>
              </a:rPr>
              <a:t>BRIDGE Fellowship </a:t>
            </a:r>
            <a:r>
              <a:rPr lang="en-US" altLang="ja-JP" sz="2800" b="1" dirty="0" smtClean="0">
                <a:solidFill>
                  <a:srgbClr val="C00000"/>
                </a:solidFill>
                <a:latin typeface="Chaparral Pro" pitchFamily="18" charset="0"/>
              </a:rPr>
              <a:t>Program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684584" y="4869160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0"/>
            <a:r>
              <a:rPr lang="en-US" altLang="ja-JP" sz="2800" dirty="0">
                <a:latin typeface="Chaparral Pro" pitchFamily="18" charset="0"/>
              </a:rPr>
              <a:t>JSPS Alumni Club members </a:t>
            </a:r>
            <a:r>
              <a:rPr lang="en-US" altLang="ja-JP" sz="2800" dirty="0" smtClean="0">
                <a:latin typeface="Chaparral Pro" pitchFamily="18" charset="0"/>
              </a:rPr>
              <a:t>can revisit </a:t>
            </a:r>
            <a:r>
              <a:rPr lang="en-US" altLang="ja-JP" sz="2800" dirty="0">
                <a:latin typeface="Chaparral Pro" pitchFamily="18" charset="0"/>
              </a:rPr>
              <a:t>Japan </a:t>
            </a:r>
            <a:r>
              <a:rPr lang="en-US" altLang="ja-JP" sz="2800" dirty="0" smtClean="0">
                <a:latin typeface="Chaparral Pro" pitchFamily="18" charset="0"/>
              </a:rPr>
              <a:t>for strengthening</a:t>
            </a:r>
            <a:endParaRPr lang="en-US" altLang="ja-JP" sz="2800" dirty="0">
              <a:latin typeface="Chaparral Pro" pitchFamily="18" charset="0"/>
            </a:endParaRPr>
          </a:p>
          <a:p>
            <a:pPr marL="901700"/>
            <a:r>
              <a:rPr lang="en-US" altLang="ja-JP" sz="2800" dirty="0">
                <a:latin typeface="Chaparral Pro" pitchFamily="18" charset="0"/>
              </a:rPr>
              <a:t>collaborative </a:t>
            </a:r>
            <a:r>
              <a:rPr lang="en-US" altLang="ja-JP" sz="2800" dirty="0" smtClean="0">
                <a:latin typeface="Chaparral Pro" pitchFamily="18" charset="0"/>
              </a:rPr>
              <a:t>relationship</a:t>
            </a:r>
            <a:r>
              <a:rPr lang="sv-SE" altLang="ja-JP" sz="2800" dirty="0" smtClean="0">
                <a:latin typeface="Century" panose="02040604050505020304" pitchFamily="18" charset="0"/>
              </a:rPr>
              <a:t> </a:t>
            </a:r>
            <a:endParaRPr lang="sv-SE" altLang="ja-JP" sz="2800" dirty="0">
              <a:latin typeface="Century" panose="020406040505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2"/>
          <a:stretch/>
        </p:blipFill>
        <p:spPr>
          <a:xfrm>
            <a:off x="2411760" y="1340768"/>
            <a:ext cx="2808312" cy="262036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40533" r="-2500" b="3346"/>
          <a:stretch/>
        </p:blipFill>
        <p:spPr>
          <a:xfrm>
            <a:off x="5652120" y="1340768"/>
            <a:ext cx="2880320" cy="12961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" t="39825" b="22625"/>
          <a:stretch/>
        </p:blipFill>
        <p:spPr>
          <a:xfrm>
            <a:off x="5246255" y="2667055"/>
            <a:ext cx="3850852" cy="128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3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図形グループ 2"/>
          <p:cNvGrpSpPr/>
          <p:nvPr/>
        </p:nvGrpSpPr>
        <p:grpSpPr>
          <a:xfrm>
            <a:off x="4140154" y="4129829"/>
            <a:ext cx="1799998" cy="1411989"/>
            <a:chOff x="4067944" y="2987775"/>
            <a:chExt cx="1889838" cy="1411989"/>
          </a:xfrm>
        </p:grpSpPr>
        <p:sp>
          <p:nvSpPr>
            <p:cNvPr id="78" name="AutoShape 5"/>
            <p:cNvSpPr>
              <a:spLocks noChangeArrowheads="1"/>
            </p:cNvSpPr>
            <p:nvPr/>
          </p:nvSpPr>
          <p:spPr bwMode="auto">
            <a:xfrm flipH="1">
              <a:off x="4121276" y="2987775"/>
              <a:ext cx="1836506" cy="1392350"/>
            </a:xfrm>
            <a:prstGeom prst="parallelogram">
              <a:avLst>
                <a:gd name="adj" fmla="val 19882"/>
              </a:avLst>
            </a:prstGeom>
            <a:solidFill>
              <a:srgbClr val="FCD5B5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kumimoji="0" lang="ja-JP" altLang="en-US" sz="1800" smtClean="0">
                <a:cs typeface="Arial" panose="020B0604020202020204" pitchFamily="34" charset="0"/>
              </a:endParaRPr>
            </a:p>
          </p:txBody>
        </p:sp>
        <p:sp>
          <p:nvSpPr>
            <p:cNvPr id="2" name="正方形/長方形 1"/>
            <p:cNvSpPr/>
            <p:nvPr/>
          </p:nvSpPr>
          <p:spPr>
            <a:xfrm>
              <a:off x="4067944" y="3031612"/>
              <a:ext cx="1584184" cy="136815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6" name="正方形/長方形 45"/>
          <p:cNvSpPr/>
          <p:nvPr/>
        </p:nvSpPr>
        <p:spPr>
          <a:xfrm>
            <a:off x="0" y="1508656"/>
            <a:ext cx="8819456" cy="792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GB" altLang="ja-JP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en-GB" altLang="ja-JP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AutoShape 8"/>
          <p:cNvSpPr>
            <a:spLocks noChangeArrowheads="1"/>
          </p:cNvSpPr>
          <p:nvPr/>
        </p:nvSpPr>
        <p:spPr bwMode="auto">
          <a:xfrm>
            <a:off x="91726" y="1941538"/>
            <a:ext cx="8964613" cy="1080000"/>
          </a:xfrm>
          <a:prstGeom prst="rightArrow">
            <a:avLst>
              <a:gd name="adj1" fmla="val 65253"/>
              <a:gd name="adj2" fmla="val 42867"/>
            </a:avLst>
          </a:prstGeom>
          <a:solidFill>
            <a:schemeClr val="tx2">
              <a:alpha val="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kumimoji="0" lang="ja-JP" altLang="ja-JP" smtClean="0">
              <a:solidFill>
                <a:schemeClr val="folHlink"/>
              </a:solidFill>
            </a:endParaRPr>
          </a:p>
        </p:txBody>
      </p:sp>
      <p:sp>
        <p:nvSpPr>
          <p:cNvPr id="61" name="AutoShape 50"/>
          <p:cNvSpPr>
            <a:spLocks noChangeArrowheads="1"/>
          </p:cNvSpPr>
          <p:nvPr/>
        </p:nvSpPr>
        <p:spPr bwMode="auto">
          <a:xfrm flipH="1">
            <a:off x="1825515" y="3649840"/>
            <a:ext cx="1944797" cy="948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kumimoji="0" lang="ja-JP" altLang="en-US" sz="1800" dirty="0" smtClean="0">
              <a:cs typeface="Arial" panose="020B0604020202020204" pitchFamily="34" charset="0"/>
            </a:endParaRPr>
          </a:p>
        </p:txBody>
      </p:sp>
      <p:sp>
        <p:nvSpPr>
          <p:cNvPr id="62" name="Rectangle 7"/>
          <p:cNvSpPr/>
          <p:nvPr/>
        </p:nvSpPr>
        <p:spPr>
          <a:xfrm>
            <a:off x="155242" y="5501530"/>
            <a:ext cx="2040494" cy="123983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ja-JP" altLang="en-US">
              <a:solidFill>
                <a:srgbClr val="000000"/>
              </a:solidFill>
            </a:endParaRPr>
          </a:p>
        </p:txBody>
      </p:sp>
      <p:sp>
        <p:nvSpPr>
          <p:cNvPr id="63" name="AutoShape 47"/>
          <p:cNvSpPr>
            <a:spLocks noChangeArrowheads="1"/>
          </p:cNvSpPr>
          <p:nvPr/>
        </p:nvSpPr>
        <p:spPr bwMode="auto">
          <a:xfrm flipV="1">
            <a:off x="1835005" y="4598132"/>
            <a:ext cx="1944216" cy="91459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00 w 21600"/>
              <a:gd name="T13" fmla="*/ 1800 h 21600"/>
              <a:gd name="T14" fmla="*/ 19800 w 21600"/>
              <a:gd name="T15" fmla="*/ 198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7146637" y="4149468"/>
            <a:ext cx="1880252" cy="139235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50000">
                <a:srgbClr val="FFEFAD"/>
              </a:gs>
              <a:gs pos="100000">
                <a:srgbClr val="FFCC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1800">
              <a:cs typeface="Arial" panose="020B0604020202020204" pitchFamily="34" charset="0"/>
            </a:endParaRPr>
          </a:p>
        </p:txBody>
      </p: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4555286" y="2272006"/>
            <a:ext cx="1657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ja-JP" sz="2000" b="1" i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Mid-career</a:t>
            </a:r>
            <a:endParaRPr kumimoji="0" lang="ja-JP" altLang="en-US" sz="2000" b="1" i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 Box 14"/>
          <p:cNvSpPr txBox="1">
            <a:spLocks noChangeArrowheads="1"/>
          </p:cNvSpPr>
          <p:nvPr/>
        </p:nvSpPr>
        <p:spPr bwMode="auto">
          <a:xfrm>
            <a:off x="1280752" y="2261508"/>
            <a:ext cx="765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ja-JP" sz="2000" b="1" i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</a:p>
        </p:txBody>
      </p:sp>
      <p:sp>
        <p:nvSpPr>
          <p:cNvPr id="68" name="Text Box 11"/>
          <p:cNvSpPr txBox="1">
            <a:spLocks noChangeArrowheads="1"/>
          </p:cNvSpPr>
          <p:nvPr/>
        </p:nvSpPr>
        <p:spPr bwMode="auto">
          <a:xfrm>
            <a:off x="2290455" y="2209694"/>
            <a:ext cx="21886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kumimoji="0" lang="en-US" altLang="ja-JP" sz="2000" b="1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Postdoc   </a:t>
            </a:r>
            <a:r>
              <a:rPr kumimoji="0" lang="en-US" altLang="ja-JP" sz="2400" b="1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ja-JP" altLang="en-US" sz="2400" b="1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　　　</a:t>
            </a:r>
            <a:r>
              <a:rPr kumimoji="0" lang="en-US" altLang="ja-JP" sz="2400" b="1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ja-JP" altLang="en-US" sz="1600" b="1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0" lang="en-US" altLang="ja-JP" sz="1600" b="1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kumimoji="0" lang="en-US" altLang="ja-JP" sz="1600" b="1" i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 after </a:t>
            </a:r>
            <a:r>
              <a:rPr kumimoji="0" lang="en-US" altLang="ja-JP" sz="1600" b="1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kumimoji="0" lang="ja-JP" altLang="en-US" sz="1600" b="1" i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69" name="Text Box 11"/>
          <p:cNvSpPr txBox="1">
            <a:spLocks noChangeArrowheads="1"/>
          </p:cNvSpPr>
          <p:nvPr/>
        </p:nvSpPr>
        <p:spPr bwMode="auto">
          <a:xfrm>
            <a:off x="6097284" y="2276042"/>
            <a:ext cx="1657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ja-JP" sz="2000" b="1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  <a:endParaRPr kumimoji="0" lang="ja-JP" altLang="en-US" sz="2000" b="1" i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3816713" y="3525593"/>
            <a:ext cx="5210175" cy="62206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kumimoji="0" lang="en-US" altLang="ja-JP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ＭＳ Ｐ明朝" pitchFamily="18" charset="-128"/>
                <a:cs typeface="Arial" panose="020B0604020202020204" pitchFamily="34" charset="0"/>
              </a:rPr>
              <a:t>Invitational </a:t>
            </a:r>
            <a:r>
              <a:rPr kumimoji="0" lang="en-US" altLang="ja-JP" sz="2400" b="1" dirty="0">
                <a:solidFill>
                  <a:schemeClr val="tx2"/>
                </a:solidFill>
                <a:latin typeface="Arial" panose="020B0604020202020204" pitchFamily="34" charset="0"/>
                <a:ea typeface="ＭＳ Ｐ明朝" pitchFamily="18" charset="-128"/>
                <a:cs typeface="Arial" panose="020B0604020202020204" pitchFamily="34" charset="0"/>
              </a:rPr>
              <a:t>F</a:t>
            </a:r>
            <a:r>
              <a:rPr kumimoji="0" lang="en-US" altLang="ja-JP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ＭＳ Ｐ明朝" pitchFamily="18" charset="-128"/>
                <a:cs typeface="Arial" panose="020B0604020202020204" pitchFamily="34" charset="0"/>
              </a:rPr>
              <a:t>ellowships</a:t>
            </a:r>
            <a:endParaRPr kumimoji="0" lang="en-US" altLang="ja-JP" sz="2400" b="1" dirty="0">
              <a:solidFill>
                <a:schemeClr val="tx2"/>
              </a:solidFill>
              <a:latin typeface="Arial" panose="020B0604020202020204" pitchFamily="34" charset="0"/>
              <a:ea typeface="ＭＳ Ｐ明朝" pitchFamily="18" charset="-128"/>
              <a:cs typeface="Arial" panose="020B0604020202020204" pitchFamily="34" charset="0"/>
            </a:endParaRPr>
          </a:p>
        </p:txBody>
      </p:sp>
      <p:sp>
        <p:nvSpPr>
          <p:cNvPr id="71" name="Text Box 48"/>
          <p:cNvSpPr txBox="1">
            <a:spLocks noChangeArrowheads="1"/>
          </p:cNvSpPr>
          <p:nvPr/>
        </p:nvSpPr>
        <p:spPr bwMode="auto">
          <a:xfrm>
            <a:off x="169049" y="6448787"/>
            <a:ext cx="1936699" cy="22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000"/>
              </a:lnSpc>
              <a:spcBef>
                <a:spcPct val="50000"/>
              </a:spcBef>
              <a:buFontTx/>
              <a:buNone/>
            </a:pPr>
            <a:r>
              <a:rPr kumimoji="0" lang="en-US" altLang="ja-JP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months</a:t>
            </a:r>
          </a:p>
        </p:txBody>
      </p:sp>
      <p:sp>
        <p:nvSpPr>
          <p:cNvPr id="72" name="正方形/長方形 71"/>
          <p:cNvSpPr/>
          <p:nvPr/>
        </p:nvSpPr>
        <p:spPr>
          <a:xfrm>
            <a:off x="77292" y="5673442"/>
            <a:ext cx="2070541" cy="70788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lnSpc>
                <a:spcPts val="2400"/>
              </a:lnSpc>
              <a:defRPr/>
            </a:pPr>
            <a:r>
              <a:rPr kumimoji="0" lang="en-US" altLang="ja-JP" sz="2400" b="1" dirty="0" smtClean="0">
                <a:solidFill>
                  <a:srgbClr val="660033"/>
                </a:solidFill>
                <a:latin typeface="Arial" panose="020B0604020202020204" pitchFamily="34" charset="0"/>
                <a:ea typeface="ＭＳ Ｐ明朝" pitchFamily="18" charset="-128"/>
                <a:cs typeface="Arial" panose="020B0604020202020204" pitchFamily="34" charset="0"/>
              </a:rPr>
              <a:t>Summer </a:t>
            </a:r>
          </a:p>
          <a:p>
            <a:pPr algn="ctr" eaLnBrk="1" hangingPunct="1">
              <a:lnSpc>
                <a:spcPts val="2400"/>
              </a:lnSpc>
              <a:defRPr/>
            </a:pPr>
            <a:r>
              <a:rPr kumimoji="0" lang="en-US" altLang="ja-JP" sz="2400" b="1" dirty="0" smtClean="0">
                <a:solidFill>
                  <a:srgbClr val="660033"/>
                </a:solidFill>
                <a:latin typeface="Arial" panose="020B0604020202020204" pitchFamily="34" charset="0"/>
                <a:ea typeface="ＭＳ Ｐ明朝" pitchFamily="18" charset="-128"/>
                <a:cs typeface="Arial" panose="020B0604020202020204" pitchFamily="34" charset="0"/>
              </a:rPr>
              <a:t>Program</a:t>
            </a:r>
            <a:endParaRPr kumimoji="0" lang="ja-JP" altLang="en-US" sz="2400" b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 Box 11"/>
          <p:cNvSpPr txBox="1">
            <a:spLocks noChangeArrowheads="1"/>
          </p:cNvSpPr>
          <p:nvPr/>
        </p:nvSpPr>
        <p:spPr bwMode="auto">
          <a:xfrm>
            <a:off x="-73298" y="2301578"/>
            <a:ext cx="1404938" cy="35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000"/>
              </a:lnSpc>
              <a:spcBef>
                <a:spcPct val="50000"/>
              </a:spcBef>
              <a:buFontTx/>
              <a:buNone/>
            </a:pPr>
            <a:r>
              <a:rPr kumimoji="0" lang="en-US" altLang="ja-JP" sz="2000" b="1" i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M.phil</a:t>
            </a:r>
            <a:endParaRPr kumimoji="0" lang="ja-JP" altLang="en-US" sz="2000" b="1" i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 Box 52"/>
          <p:cNvSpPr txBox="1">
            <a:spLocks noChangeArrowheads="1"/>
          </p:cNvSpPr>
          <p:nvPr/>
        </p:nvSpPr>
        <p:spPr bwMode="auto">
          <a:xfrm>
            <a:off x="7162141" y="4317682"/>
            <a:ext cx="20183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ja-JP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(Short-Term 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en-US" altLang="ja-JP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ja-JP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7 - </a:t>
            </a:r>
            <a:r>
              <a:rPr kumimoji="0" lang="en-US" altLang="ja-JP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days</a:t>
            </a:r>
          </a:p>
        </p:txBody>
      </p:sp>
      <p:sp>
        <p:nvSpPr>
          <p:cNvPr id="75" name="角丸四角形 74"/>
          <p:cNvSpPr/>
          <p:nvPr/>
        </p:nvSpPr>
        <p:spPr>
          <a:xfrm>
            <a:off x="78030" y="5661376"/>
            <a:ext cx="2083611" cy="1152000"/>
          </a:xfrm>
          <a:prstGeom prst="roundRect">
            <a:avLst/>
          </a:prstGeom>
          <a:noFill/>
          <a:ln w="85725">
            <a:solidFill>
              <a:srgbClr val="FF66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6" name="正方形/長方形 95"/>
          <p:cNvSpPr/>
          <p:nvPr/>
        </p:nvSpPr>
        <p:spPr>
          <a:xfrm>
            <a:off x="1544836" y="3002960"/>
            <a:ext cx="2451100" cy="624966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2600"/>
              </a:lnSpc>
              <a:defRPr/>
            </a:pPr>
            <a:r>
              <a:rPr kumimoji="0" lang="en-US" altLang="ja-JP" sz="2400" b="1" dirty="0">
                <a:solidFill>
                  <a:srgbClr val="0066FF"/>
                </a:solidFill>
                <a:latin typeface="Arial" panose="020B0604020202020204" pitchFamily="34" charset="0"/>
                <a:ea typeface="ＭＳ Ｐ明朝" pitchFamily="18" charset="-128"/>
                <a:cs typeface="Arial" panose="020B0604020202020204" pitchFamily="34" charset="0"/>
              </a:rPr>
              <a:t>Postdoctoral </a:t>
            </a:r>
            <a:r>
              <a:rPr kumimoji="0" lang="en-US" altLang="ja-JP" sz="2400" b="1" dirty="0" smtClean="0">
                <a:solidFill>
                  <a:srgbClr val="0066FF"/>
                </a:solidFill>
                <a:latin typeface="Arial" panose="020B0604020202020204" pitchFamily="34" charset="0"/>
                <a:ea typeface="ＭＳ Ｐ明朝" pitchFamily="18" charset="-128"/>
                <a:cs typeface="Arial" panose="020B0604020202020204" pitchFamily="34" charset="0"/>
              </a:rPr>
              <a:t>Fellowships</a:t>
            </a:r>
            <a:endParaRPr kumimoji="0" lang="en-US" altLang="ja-JP" sz="2400" b="1" dirty="0">
              <a:solidFill>
                <a:srgbClr val="0066FF"/>
              </a:solidFill>
              <a:latin typeface="Arial" panose="020B0604020202020204" pitchFamily="34" charset="0"/>
              <a:ea typeface="ＭＳ Ｐ明朝" pitchFamily="18" charset="-128"/>
              <a:cs typeface="Arial" panose="020B0604020202020204" pitchFamily="34" charset="0"/>
            </a:endParaRPr>
          </a:p>
        </p:txBody>
      </p:sp>
      <p:sp>
        <p:nvSpPr>
          <p:cNvPr id="77" name="AutoShape 3"/>
          <p:cNvSpPr>
            <a:spLocks noChangeArrowheads="1"/>
          </p:cNvSpPr>
          <p:nvPr/>
        </p:nvSpPr>
        <p:spPr bwMode="auto">
          <a:xfrm flipH="1">
            <a:off x="5580112" y="4147659"/>
            <a:ext cx="1872208" cy="1394159"/>
          </a:xfrm>
          <a:prstGeom prst="parallelogram">
            <a:avLst>
              <a:gd name="adj" fmla="val 21503"/>
            </a:avLst>
          </a:prstGeom>
          <a:gradFill rotWithShape="1">
            <a:gsLst>
              <a:gs pos="0">
                <a:srgbClr val="FFFF99"/>
              </a:gs>
              <a:gs pos="50000">
                <a:srgbClr val="FFFFDD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1800">
              <a:cs typeface="Arial" panose="020B0604020202020204" pitchFamily="34" charset="0"/>
            </a:endParaRPr>
          </a:p>
        </p:txBody>
      </p:sp>
      <p:sp>
        <p:nvSpPr>
          <p:cNvPr id="79" name="Text Box 52"/>
          <p:cNvSpPr txBox="1">
            <a:spLocks noChangeArrowheads="1"/>
          </p:cNvSpPr>
          <p:nvPr/>
        </p:nvSpPr>
        <p:spPr bwMode="auto">
          <a:xfrm>
            <a:off x="5544926" y="4330456"/>
            <a:ext cx="18578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ja-JP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(Short-Term)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en-US" altLang="ja-JP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ja-JP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14 </a:t>
            </a:r>
            <a:r>
              <a:rPr kumimoji="0" lang="en-US" altLang="ja-JP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- 60 days</a:t>
            </a:r>
          </a:p>
        </p:txBody>
      </p:sp>
      <p:sp>
        <p:nvSpPr>
          <p:cNvPr id="80" name="Text Box 16"/>
          <p:cNvSpPr txBox="1">
            <a:spLocks noChangeArrowheads="1"/>
          </p:cNvSpPr>
          <p:nvPr/>
        </p:nvSpPr>
        <p:spPr bwMode="auto">
          <a:xfrm>
            <a:off x="1733468" y="4791796"/>
            <a:ext cx="2128889" cy="62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buNone/>
              <a:defRPr/>
            </a:pPr>
            <a:r>
              <a:rPr kumimoji="0" lang="en-US" altLang="ja-JP" sz="2400" b="1" dirty="0">
                <a:latin typeface="Times New Roman" panose="02020603050405020304" pitchFamily="18" charset="0"/>
                <a:ea typeface="ＭＳ Ｐ明朝" pitchFamily="18" charset="-128"/>
                <a:cs typeface="Times New Roman" panose="02020603050405020304" pitchFamily="18" charset="0"/>
              </a:rPr>
              <a:t>(</a:t>
            </a:r>
            <a:r>
              <a:rPr kumimoji="0" lang="en-US" altLang="ja-JP" sz="2400" b="1" dirty="0" smtClean="0">
                <a:latin typeface="Times New Roman" panose="02020603050405020304" pitchFamily="18" charset="0"/>
                <a:ea typeface="ＭＳ Ｐ明朝" pitchFamily="18" charset="-128"/>
                <a:cs typeface="Times New Roman" panose="02020603050405020304" pitchFamily="18" charset="0"/>
              </a:rPr>
              <a:t>Short-term)</a:t>
            </a:r>
          </a:p>
          <a:p>
            <a:pPr algn="ctr" eaLnBrk="1" hangingPunct="1">
              <a:lnSpc>
                <a:spcPts val="1800"/>
              </a:lnSpc>
              <a:buNone/>
              <a:defRPr/>
            </a:pPr>
            <a:r>
              <a:rPr kumimoji="0"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1 - 12 months</a:t>
            </a:r>
            <a:endParaRPr kumimoji="0" lang="en-US" altLang="ja-JP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 Box 16"/>
          <p:cNvSpPr txBox="1">
            <a:spLocks noChangeArrowheads="1"/>
          </p:cNvSpPr>
          <p:nvPr/>
        </p:nvSpPr>
        <p:spPr bwMode="auto">
          <a:xfrm>
            <a:off x="1849077" y="3842921"/>
            <a:ext cx="1786819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buNone/>
              <a:defRPr/>
            </a:pPr>
            <a:r>
              <a:rPr kumimoji="0" lang="en-US" altLang="ja-JP" sz="2400" b="1" dirty="0" smtClean="0">
                <a:latin typeface="Times New Roman" panose="02020603050405020304" pitchFamily="18" charset="0"/>
                <a:ea typeface="ＭＳ Ｐ明朝" pitchFamily="18" charset="-128"/>
                <a:cs typeface="Times New Roman" panose="02020603050405020304" pitchFamily="18" charset="0"/>
              </a:rPr>
              <a:t>(Standard) </a:t>
            </a:r>
          </a:p>
          <a:p>
            <a:pPr algn="ctr" eaLnBrk="1" hangingPunct="1">
              <a:lnSpc>
                <a:spcPts val="1800"/>
              </a:lnSpc>
              <a:buNone/>
              <a:defRPr/>
            </a:pPr>
            <a:r>
              <a:rPr kumimoji="0" lang="en-US" altLang="ja-JP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1 - 2 years</a:t>
            </a:r>
            <a:endParaRPr kumimoji="0" lang="en-US" altLang="ja-JP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角丸四角形 83"/>
          <p:cNvSpPr/>
          <p:nvPr/>
        </p:nvSpPr>
        <p:spPr>
          <a:xfrm>
            <a:off x="1546972" y="2924010"/>
            <a:ext cx="2412000" cy="2665230"/>
          </a:xfrm>
          <a:prstGeom prst="roundRect">
            <a:avLst/>
          </a:prstGeom>
          <a:noFill/>
          <a:ln w="82550" cmpd="sng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85" name="Text Box 16"/>
          <p:cNvSpPr txBox="1">
            <a:spLocks noChangeArrowheads="1"/>
          </p:cNvSpPr>
          <p:nvPr/>
        </p:nvSpPr>
        <p:spPr bwMode="auto">
          <a:xfrm>
            <a:off x="3814568" y="4317682"/>
            <a:ext cx="191907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ja-JP" altLang="en-US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　</a:t>
            </a:r>
            <a:r>
              <a:rPr kumimoji="0" lang="en-US" altLang="ja-JP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ja-JP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61 days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10 months</a:t>
            </a:r>
          </a:p>
        </p:txBody>
      </p:sp>
      <p:sp>
        <p:nvSpPr>
          <p:cNvPr id="86" name="角丸四角形 85"/>
          <p:cNvSpPr/>
          <p:nvPr/>
        </p:nvSpPr>
        <p:spPr>
          <a:xfrm>
            <a:off x="4104505" y="3485966"/>
            <a:ext cx="4967998" cy="2055852"/>
          </a:xfrm>
          <a:prstGeom prst="roundRect">
            <a:avLst/>
          </a:prstGeom>
          <a:noFill/>
          <a:ln w="76200">
            <a:solidFill>
              <a:srgbClr val="00CC99">
                <a:alpha val="99000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7" name="Text Box 11"/>
          <p:cNvSpPr txBox="1">
            <a:spLocks noChangeArrowheads="1"/>
          </p:cNvSpPr>
          <p:nvPr/>
        </p:nvSpPr>
        <p:spPr bwMode="auto">
          <a:xfrm>
            <a:off x="7535361" y="2162992"/>
            <a:ext cx="1375862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50000"/>
              </a:spcBef>
              <a:buFontTx/>
              <a:buNone/>
            </a:pPr>
            <a:r>
              <a:rPr kumimoji="0" lang="en-US" altLang="ja-JP" sz="1400" b="1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Distinguished </a:t>
            </a:r>
            <a:r>
              <a:rPr kumimoji="0" lang="en-US" altLang="ja-JP" sz="2000" b="1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  <a:endParaRPr kumimoji="0" lang="ja-JP" altLang="en-US" sz="2000" b="1" i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8" name="Picture 38" descr="C:\Documents and Settings\kayo-matsuzaki\Local Settings\Temporary Internet Files\Content.IE5\U420EZR1\MCj0432657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077" y="1941538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スライド番号プレースホルダー 1"/>
          <p:cNvSpPr txBox="1">
            <a:spLocks/>
          </p:cNvSpPr>
          <p:nvPr/>
        </p:nvSpPr>
        <p:spPr>
          <a:xfrm>
            <a:off x="6991549" y="65159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400" b="1" kern="120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400" b="1" kern="120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400" b="1" kern="120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400" b="1" kern="120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r>
              <a:rPr lang="en-US" altLang="ja-JP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ja-JP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/16</a:t>
            </a:r>
            <a:endParaRPr lang="en-US" altLang="ja-JP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45678" y="5685055"/>
            <a:ext cx="5943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ja-JP" sz="2400" b="0" dirty="0">
                <a:latin typeface="Arial"/>
                <a:cs typeface="Arial"/>
              </a:rPr>
              <a:t>S</a:t>
            </a:r>
            <a:r>
              <a:rPr kumimoji="1" lang="en-US" altLang="ja-JP" sz="2400" b="0" dirty="0" smtClean="0">
                <a:latin typeface="Arial"/>
                <a:cs typeface="Arial"/>
              </a:rPr>
              <a:t>upport </a:t>
            </a:r>
            <a:r>
              <a:rPr lang="en-US" altLang="ja-JP" sz="2400" b="0" dirty="0">
                <a:latin typeface="Arial"/>
                <a:cs typeface="Arial"/>
              </a:rPr>
              <a:t>all research </a:t>
            </a:r>
            <a:r>
              <a:rPr lang="en-US" altLang="ja-JP" sz="2400" b="0" dirty="0" smtClean="0">
                <a:latin typeface="Arial"/>
                <a:cs typeface="Arial"/>
              </a:rPr>
              <a:t>fields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400" dirty="0" smtClean="0">
                <a:latin typeface="Arial"/>
                <a:cs typeface="Arial"/>
              </a:rPr>
              <a:t>43</a:t>
            </a:r>
            <a:r>
              <a:rPr lang="en-US" altLang="ja-JP" sz="2400" b="0" dirty="0" smtClean="0">
                <a:latin typeface="Arial"/>
                <a:cs typeface="Arial"/>
              </a:rPr>
              <a:t>  researchers/students in the Nordic and Baltic countries to </a:t>
            </a:r>
            <a:r>
              <a:rPr lang="en-US" altLang="ja-JP" sz="2400" b="0" dirty="0">
                <a:latin typeface="Arial"/>
                <a:cs typeface="Arial"/>
              </a:rPr>
              <a:t>Japan </a:t>
            </a:r>
            <a:r>
              <a:rPr lang="en-US" altLang="ja-JP" sz="2400" b="0" dirty="0" smtClean="0">
                <a:latin typeface="Arial"/>
                <a:cs typeface="Arial"/>
              </a:rPr>
              <a:t>in FY2016</a:t>
            </a:r>
            <a:endParaRPr lang="ja-JP" altLang="en-US" sz="2400" b="0" dirty="0">
              <a:latin typeface="Arial"/>
              <a:cs typeface="Arial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79512" y="-27384"/>
            <a:ext cx="8593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JSPS International Programs</a:t>
            </a:r>
            <a:endParaRPr kumimoji="1" lang="ja-JP" altLang="en-US" sz="40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-16714" y="1185057"/>
            <a:ext cx="9197226" cy="72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Fellowships to Japan</a:t>
            </a:r>
            <a:endParaRPr lang="en-US" altLang="ja-JP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9512" y="548680"/>
            <a:ext cx="5139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Chaparral Pro" pitchFamily="18" charset="0"/>
              </a:rPr>
              <a:t> </a:t>
            </a:r>
            <a:r>
              <a:rPr lang="en-US" altLang="ja-JP" b="1" dirty="0" smtClean="0">
                <a:latin typeface="Chaparral Pro" pitchFamily="18" charset="0"/>
              </a:rPr>
              <a:t> </a:t>
            </a:r>
            <a:r>
              <a:rPr lang="en-US" altLang="ja-JP" sz="3600" b="1" dirty="0" smtClean="0">
                <a:latin typeface="Chaparral Pro" pitchFamily="18" charset="0"/>
              </a:rPr>
              <a:t>(1) Fellowship Programs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565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79512" y="4462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JSPS </a:t>
            </a:r>
            <a:r>
              <a:rPr lang="en-US" altLang="ja-JP" sz="4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PROGRAMS</a:t>
            </a:r>
            <a:endParaRPr lang="ja-JP" altLang="en-US" sz="40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42032" y="661164"/>
            <a:ext cx="8894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dirty="0" smtClean="0">
                <a:latin typeface="Chaparral Pro" pitchFamily="18" charset="0"/>
              </a:rPr>
              <a:t>   (2) Bilateral Programs </a:t>
            </a:r>
            <a:r>
              <a:rPr lang="en-US" altLang="ja-JP" sz="3200" dirty="0" smtClean="0">
                <a:latin typeface="Chaparral Pro" pitchFamily="18" charset="0"/>
              </a:rPr>
              <a:t>(up to 3 years)</a:t>
            </a:r>
          </a:p>
          <a:p>
            <a:pPr marL="622300"/>
            <a:r>
              <a:rPr lang="en-US" altLang="ja-JP" sz="2400" dirty="0" smtClean="0">
                <a:latin typeface="Chaparral Pro" pitchFamily="18" charset="0"/>
              </a:rPr>
              <a:t>     The aim of these programs is to form sustained networks </a:t>
            </a:r>
          </a:p>
          <a:p>
            <a:pPr marL="622300"/>
            <a:r>
              <a:rPr lang="en-US" altLang="ja-JP" sz="2400" dirty="0" smtClean="0">
                <a:latin typeface="Chaparral Pro" pitchFamily="18" charset="0"/>
              </a:rPr>
              <a:t>     </a:t>
            </a:r>
            <a:r>
              <a:rPr lang="en-US" altLang="ja-JP" sz="2400" dirty="0" smtClean="0">
                <a:latin typeface="Chaparral Pro" pitchFamily="18" charset="0"/>
              </a:rPr>
              <a:t>which have </a:t>
            </a:r>
            <a:r>
              <a:rPr lang="en-US" altLang="ja-JP" sz="2400" dirty="0">
                <a:latin typeface="Chaparral Pro" pitchFamily="18" charset="0"/>
              </a:rPr>
              <a:t>evolved from </a:t>
            </a:r>
            <a:r>
              <a:rPr lang="en-US" altLang="ja-JP" sz="2400" dirty="0" smtClean="0">
                <a:latin typeface="Chaparral Pro" pitchFamily="18" charset="0"/>
              </a:rPr>
              <a:t>individual scientist exchanges </a:t>
            </a:r>
          </a:p>
          <a:p>
            <a:pPr marL="622300"/>
            <a:r>
              <a:rPr lang="en-US" altLang="ja-JP" sz="2400" dirty="0" smtClean="0">
                <a:latin typeface="Chaparral Pro" pitchFamily="18" charset="0"/>
              </a:rPr>
              <a:t>     including young scientists.</a:t>
            </a:r>
            <a:endParaRPr lang="en-US" altLang="ja-JP" sz="2400" dirty="0">
              <a:latin typeface="Chaparral Pro" pitchFamily="18" charset="0"/>
            </a:endParaRPr>
          </a:p>
        </p:txBody>
      </p:sp>
      <p:pic>
        <p:nvPicPr>
          <p:cNvPr id="3074" name="Picture 2" descr="C:\Users\consulta\Desktop\パンフレット\二国間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13808"/>
            <a:ext cx="7632848" cy="354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77607" y="6009568"/>
            <a:ext cx="925251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1"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rogram between Japan and </a:t>
            </a:r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Norway</a:t>
            </a:r>
            <a:r>
              <a:rPr kumimoji="1"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ja-JP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e.g., between Dr. M. Shimizu in Hokkaido University and Dr. Tom Ole Nilsen in </a:t>
            </a:r>
            <a:r>
              <a:rPr lang="en-US" altLang="ja-JP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en-US" altLang="ja-JP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Research AS from 1 October 2015  to 30 September 2017.</a:t>
            </a:r>
            <a:r>
              <a:rPr kumimoji="1" lang="en-US" altLang="ja-JP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ja-JP" alt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4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5218</TotalTime>
  <Words>1433</Words>
  <Application>Microsoft Office PowerPoint</Application>
  <PresentationFormat>画面に合わせる (4:3)</PresentationFormat>
  <Paragraphs>214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2" baseType="lpstr">
      <vt:lpstr>Chaparral Pro</vt:lpstr>
      <vt:lpstr>HGS創英角ﾎﾟｯﾌﾟ体</vt:lpstr>
      <vt:lpstr>MS Mincho</vt:lpstr>
      <vt:lpstr>ＭＳ Ｐゴシック</vt:lpstr>
      <vt:lpstr>ＭＳ Ｐ明朝</vt:lpstr>
      <vt:lpstr>Arial</vt:lpstr>
      <vt:lpstr>Calibri</vt:lpstr>
      <vt:lpstr>Cambria</vt:lpstr>
      <vt:lpstr>Century</vt:lpstr>
      <vt:lpstr>Times New Roman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JSPS3</dc:creator>
  <cp:lastModifiedBy>jsps6</cp:lastModifiedBy>
  <cp:revision>346</cp:revision>
  <cp:lastPrinted>2018-01-22T13:32:31Z</cp:lastPrinted>
  <dcterms:created xsi:type="dcterms:W3CDTF">2014-06-27T18:03:13Z</dcterms:created>
  <dcterms:modified xsi:type="dcterms:W3CDTF">2018-01-22T13:32:42Z</dcterms:modified>
</cp:coreProperties>
</file>